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2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07_0.xml" ContentType="application/vnd.ms-powerpoint.comments+xml"/>
  <Override PartName="/ppt/notesSlides/notesSlide9.xml" ContentType="application/vnd.openxmlformats-officedocument.presentationml.notesSlide+xml"/>
  <Override PartName="/ppt/comments/modernComment_108_0.xml" ContentType="application/vnd.ms-powerpoint.comments+xml"/>
  <Override PartName="/ppt/notesSlides/notesSlide10.xml" ContentType="application/vnd.openxmlformats-officedocument.presentationml.notesSlide+xml"/>
  <Override PartName="/ppt/comments/modernComment_109_0.xml" ContentType="application/vnd.ms-powerpoint.comments+xml"/>
  <Override PartName="/ppt/notesSlides/notesSlide11.xml" ContentType="application/vnd.openxmlformats-officedocument.presentationml.notesSlide+xml"/>
  <Override PartName="/ppt/comments/modernComment_10A_0.xml" ContentType="application/vnd.ms-powerpoint.comments+xml"/>
  <Override PartName="/ppt/notesSlides/notesSlide12.xml" ContentType="application/vnd.openxmlformats-officedocument.presentationml.notesSlide+xml"/>
  <Override PartName="/ppt/comments/modernComment_10B_0.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8288000" cy="10287000"/>
  <p:notesSz cx="6858000" cy="9144000"/>
  <p:embeddedFontLst>
    <p:embeddedFont>
      <p:font typeface="Amiko" panose="020B0604020202020204" charset="0"/>
      <p:regular r:id="rId20"/>
    </p:embeddedFont>
    <p:embeddedFont>
      <p:font typeface="Londrina Soli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6A7AE2-A26F-A6B8-A7D2-0B3EFDEA53D8}" name="Kirstin Genthner" initials="KG" userId="S::Kirstin.Genthner@napoleonschools.org::8dc3a2fd-8b92-4299-90aa-2ff740e6f37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0F5E05-AE0F-4D44-88D2-A06C0A8ED448}" v="1" dt="2025-02-16T20:29:05.6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65" autoAdjust="0"/>
    <p:restoredTop sz="79596" autoAdjust="0"/>
  </p:normalViewPr>
  <p:slideViewPr>
    <p:cSldViewPr>
      <p:cViewPr varScale="1">
        <p:scale>
          <a:sx n="44" d="100"/>
          <a:sy n="44" d="100"/>
        </p:scale>
        <p:origin x="32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omments/modernComment_10A_0.xml><?xml version="1.0" encoding="utf-8"?>
<p188:cmLst xmlns:a="http://schemas.openxmlformats.org/drawingml/2006/main" xmlns:r="http://schemas.openxmlformats.org/officeDocument/2006/relationships" xmlns:p188="http://schemas.microsoft.com/office/powerpoint/2018/8/main">
  <p188:cm id="{221F579D-FA03-4F5B-93E3-C762BDB61483}" authorId="{A76A7AE2-A26F-A6B8-A7D2-0B3EFDEA53D8}" created="2025-02-19T12:50:46.612">
    <ac:deMkLst xmlns:ac="http://schemas.microsoft.com/office/drawing/2013/main/command">
      <pc:docMk xmlns:pc="http://schemas.microsoft.com/office/powerpoint/2013/main/command"/>
      <pc:sldMk xmlns:pc="http://schemas.microsoft.com/office/powerpoint/2013/main/command" cId="0" sldId="266"/>
      <ac:spMk id="10" creationId="{00000000-0000-0000-0000-000000000000}"/>
    </ac:deMkLst>
    <p188:txBody>
      <a:bodyPr/>
      <a:lstStyle/>
      <a:p>
        <a:r>
          <a:rPr lang="en-US"/>
          <a:t>Add “for” here.
...cares for and knows</a:t>
        </a:r>
      </a:p>
    </p188:txBody>
  </p188:cm>
</p188:cmLst>
</file>

<file path=ppt/comments/modernComment_10B_0.xml><?xml version="1.0" encoding="utf-8"?>
<p188:cmLst xmlns:a="http://schemas.openxmlformats.org/drawingml/2006/main" xmlns:r="http://schemas.openxmlformats.org/officeDocument/2006/relationships" xmlns:p188="http://schemas.microsoft.com/office/powerpoint/2018/8/main">
  <p188:cm id="{103EAE2B-E614-439C-83E2-35810D39179C}" authorId="{A76A7AE2-A26F-A6B8-A7D2-0B3EFDEA53D8}" created="2025-02-19T12:51:35.445">
    <pc:sldMkLst xmlns:pc="http://schemas.microsoft.com/office/powerpoint/2013/main/command">
      <pc:docMk/>
      <pc:sldMk cId="0" sldId="267"/>
    </pc:sldMkLst>
    <p188:txBody>
      <a:bodyPr/>
      <a:lstStyle/>
      <a:p>
        <a:r>
          <a:rPr lang="en-US"/>
          <a:t>Consider omitting the period after each point. </a:t>
        </a:r>
      </a:p>
    </p188:txBody>
  </p188:cm>
  <p188:cm id="{54BDBEF2-9EDA-4044-BDD9-F923F4F766D6}" authorId="{A76A7AE2-A26F-A6B8-A7D2-0B3EFDEA53D8}" created="2025-02-19T12:51:49.847">
    <ac:deMkLst xmlns:ac="http://schemas.microsoft.com/office/drawing/2013/main/command">
      <pc:docMk xmlns:pc="http://schemas.microsoft.com/office/powerpoint/2013/main/command"/>
      <pc:sldMk xmlns:pc="http://schemas.microsoft.com/office/powerpoint/2013/main/command" cId="0" sldId="267"/>
      <ac:spMk id="9" creationId="{00000000-0000-0000-0000-000000000000}"/>
    </ac:deMkLst>
    <p188:txBody>
      <a:bodyPr/>
      <a:lstStyle/>
      <a:p>
        <a:r>
          <a:rPr lang="en-US"/>
          <a:t>I’d add “baby’s here.
...see baby’s movement</a:t>
        </a:r>
      </a:p>
    </p188:txBody>
  </p188:cm>
</p188:cmLst>
</file>

<file path=ppt/comments/modernComment_102_0.xml><?xml version="1.0" encoding="utf-8"?>
<p188:cmLst xmlns:a="http://schemas.openxmlformats.org/drawingml/2006/main" xmlns:r="http://schemas.openxmlformats.org/officeDocument/2006/relationships" xmlns:p188="http://schemas.microsoft.com/office/powerpoint/2018/8/main">
  <p188:cm id="{BF73BF7B-7134-42B8-AB4B-87B5882F0417}" authorId="{A76A7AE2-A26F-A6B8-A7D2-0B3EFDEA53D8}" created="2025-02-19T12:46:44.069">
    <pc:sldMkLst xmlns:pc="http://schemas.microsoft.com/office/powerpoint/2013/main/command">
      <pc:docMk/>
      <pc:sldMk cId="0" sldId="258"/>
    </pc:sldMkLst>
    <p188:txBody>
      <a:bodyPr/>
      <a:lstStyle/>
      <a:p>
        <a:r>
          <a:rPr lang="en-US"/>
          <a:t>Consider omitting the period after each point. </a:t>
        </a:r>
      </a:p>
    </p188:txBody>
  </p188:cm>
  <p188:cm id="{C9D330BF-BAEA-4EFA-9A48-633C3C1E413D}" authorId="{A76A7AE2-A26F-A6B8-A7D2-0B3EFDEA53D8}" created="2025-02-19T12:47:02.072">
    <ac:deMkLst xmlns:ac="http://schemas.microsoft.com/office/drawing/2013/main/command">
      <pc:docMk xmlns:pc="http://schemas.microsoft.com/office/powerpoint/2013/main/command"/>
      <pc:sldMk xmlns:pc="http://schemas.microsoft.com/office/powerpoint/2013/main/command" cId="0" sldId="258"/>
      <ac:spMk id="11" creationId="{00000000-0000-0000-0000-000000000000}"/>
    </ac:deMkLst>
    <p188:txBody>
      <a:bodyPr/>
      <a:lstStyle/>
      <a:p>
        <a:r>
          <a:rPr lang="en-US"/>
          <a:t>I’d add “and” here.
...pancreas, and intestines </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6FB85613-D174-4E53-BA40-D7BB52286115}" authorId="{A76A7AE2-A26F-A6B8-A7D2-0B3EFDEA53D8}" created="2025-02-19T12:47:56.705">
    <pc:sldMkLst xmlns:pc="http://schemas.microsoft.com/office/powerpoint/2013/main/command">
      <pc:docMk/>
      <pc:sldMk cId="0" sldId="261"/>
    </pc:sldMkLst>
    <p188:txBody>
      <a:bodyPr/>
      <a:lstStyle/>
      <a:p>
        <a:r>
          <a:rPr lang="en-US"/>
          <a:t>Consider omitting the period after each point. </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CD5DF62D-EBE2-4ACE-80F7-9DB21E4FB3D6}" authorId="{A76A7AE2-A26F-A6B8-A7D2-0B3EFDEA53D8}" created="2025-02-19T12:48:28.844">
    <pc:sldMkLst xmlns:pc="http://schemas.microsoft.com/office/powerpoint/2013/main/command">
      <pc:docMk/>
      <pc:sldMk cId="0" sldId="263"/>
    </pc:sldMkLst>
    <p188:txBody>
      <a:bodyPr/>
      <a:lstStyle/>
      <a:p>
        <a:r>
          <a:rPr lang="en-US"/>
          <a:t>Consider omitting the period after each point. </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D807AD05-1DB0-439B-9009-DE0FFD4384BD}" authorId="{A76A7AE2-A26F-A6B8-A7D2-0B3EFDEA53D8}" created="2025-02-19T12:49:29.849">
    <ac:deMkLst xmlns:ac="http://schemas.microsoft.com/office/drawing/2013/main/command">
      <pc:docMk xmlns:pc="http://schemas.microsoft.com/office/powerpoint/2013/main/command"/>
      <pc:sldMk xmlns:pc="http://schemas.microsoft.com/office/powerpoint/2013/main/command" cId="0" sldId="264"/>
      <ac:spMk id="10" creationId="{00000000-0000-0000-0000-000000000000}"/>
    </ac:deMkLst>
    <p188:txBody>
      <a:bodyPr/>
      <a:lstStyle/>
      <a:p>
        <a:r>
          <a:rPr lang="en-US"/>
          <a:t>Capitalize:
Since God put</a:t>
        </a:r>
      </a:p>
    </p188:txBody>
  </p188:cm>
</p188:cmLst>
</file>

<file path=ppt/comments/modernComment_109_0.xml><?xml version="1.0" encoding="utf-8"?>
<p188:cmLst xmlns:a="http://schemas.openxmlformats.org/drawingml/2006/main" xmlns:r="http://schemas.openxmlformats.org/officeDocument/2006/relationships" xmlns:p188="http://schemas.microsoft.com/office/powerpoint/2018/8/main">
  <p188:cm id="{7463E9EE-5205-4DF7-83C1-14F1F12F8791}" authorId="{A76A7AE2-A26F-A6B8-A7D2-0B3EFDEA53D8}" created="2025-02-19T12:50:00.295">
    <pc:sldMkLst xmlns:pc="http://schemas.microsoft.com/office/powerpoint/2013/main/command">
      <pc:docMk/>
      <pc:sldMk cId="0" sldId="265"/>
    </pc:sldMkLst>
    <p188:txBody>
      <a:bodyPr/>
      <a:lstStyle/>
      <a:p>
        <a:r>
          <a:rPr lang="en-US"/>
          <a:t>Consider omitting the period after each point.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[Have students line up fruits/vegetables from smallest to largest.]</a:t>
            </a:r>
          </a:p>
          <a:p>
            <a:endParaRPr lang="en-US" dirty="0"/>
          </a:p>
          <a:p>
            <a:r>
              <a:rPr lang="en-US" dirty="0"/>
              <a:t>We are going to discover how babies grow from small to large before they are born.</a:t>
            </a:r>
          </a:p>
          <a:p>
            <a:endParaRPr lang="en-US" dirty="0"/>
          </a:p>
          <a:p>
            <a:r>
              <a:rPr lang="en-US" dirty="0"/>
              <a:t>We are all wonderfully made by God. Let's look at His handiwork!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What did God create that has a heartbeat? (people, animals) What does a heartbeat say about something? (It is alive.)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[Drum a "normal" adult heartbeat--between 60 and 100 beats per minute.] </a:t>
            </a:r>
          </a:p>
          <a:p>
            <a:endParaRPr lang="en-US" dirty="0"/>
          </a:p>
          <a:p>
            <a:r>
              <a:rPr lang="en-US" dirty="0"/>
              <a:t>By the time a baby is 18 days old, his or her heart has started beating, and it will continue to beat for life. Baby is producing and pumping his or her own blood, and through baby’s placenta which attaches to mom inside her womb, baby will receive nutrients and use them to grow.</a:t>
            </a:r>
          </a:p>
          <a:p>
            <a:endParaRPr lang="en-US" dirty="0"/>
          </a:p>
          <a:p>
            <a:r>
              <a:rPr lang="en-US" dirty="0"/>
              <a:t>This is how fast a baby’s heart beats!</a:t>
            </a:r>
          </a:p>
          <a:p>
            <a:r>
              <a:rPr lang="en-US" dirty="0"/>
              <a:t>[Drum the fast patter of an 18-day baby’s heartbeat--165 to 170 beats per minute.]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[Show a blueberry.]</a:t>
            </a:r>
          </a:p>
          <a:p>
            <a:endParaRPr lang="en-US" dirty="0"/>
          </a:p>
          <a:p>
            <a:r>
              <a:rPr lang="en-US" dirty="0"/>
              <a:t>Can you believe since you were this little, you could jump and leap? Here are some other ways your body was growing and changing. (Read facts above.)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Why did John leap in his mother's womb? (Because he recognized Jesus!) Did John have faith? (Yes.) Who gives us faith? (The Holy Spirit.) Can babies have faith? (Yes.)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Here you can see how a baby grows during weeks seven, eight, nine, and ten. He or she almost triples in size!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[Pass around 12-week model.]</a:t>
            </a:r>
          </a:p>
          <a:p>
            <a:r>
              <a:rPr lang="en-US" dirty="0"/>
              <a:t>[Show lime.]</a:t>
            </a:r>
          </a:p>
          <a:p>
            <a:r>
              <a:rPr lang="en-US" dirty="0"/>
              <a:t>[Have kids open and close fingers as babies are beginning this movement. See if they can curl their toes as well.]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[Read verse together.]</a:t>
            </a:r>
          </a:p>
          <a:p>
            <a:endParaRPr lang="en-US" dirty="0"/>
          </a:p>
          <a:p>
            <a:r>
              <a:rPr lang="en-US" dirty="0"/>
              <a:t>This applies to each of us. It is God's work to create each baby from the beginning.</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At 16 weeks, a mom can feel the baby moving. (Pass around the 16-week baby.) Baby is four times bigger than he was one month ago. Do you grow four times bigger in just one month? If you did, you would be a giant! </a:t>
            </a:r>
          </a:p>
          <a:p>
            <a:endParaRPr lang="en-US" dirty="0"/>
          </a:p>
          <a:p>
            <a:r>
              <a:rPr lang="en-US" dirty="0"/>
              <a:t>Now at 22 weeks... [Pass around the 22-week model and do together some of the things the baby can do.]</a:t>
            </a:r>
          </a:p>
          <a:p>
            <a:endParaRPr lang="en-US" dirty="0"/>
          </a:p>
          <a:p>
            <a:r>
              <a:rPr lang="en-US" dirty="0"/>
              <a:t>Did you know you started learning these things before you were even born?</a:t>
            </a:r>
          </a:p>
          <a:p>
            <a:endParaRPr lang="en-US" dirty="0"/>
          </a:p>
          <a:p>
            <a:r>
              <a:rPr lang="en-US" dirty="0"/>
              <a:t>What foods would you tell the baby are good to taste?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Think of something you have made or have spent a lot of time working on. [Share as time permits.] </a:t>
            </a:r>
          </a:p>
          <a:p>
            <a:endParaRPr lang="en-US" dirty="0"/>
          </a:p>
          <a:p>
            <a:r>
              <a:rPr lang="en-US" dirty="0"/>
              <a:t>How would you feel if someone said it didn't matter or if they didn't like it? What if they did not take care of it? We know babies are special because God made them! We want to protect them and take care of them. We love babies even before they are born because babies are always gifts from God.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[Pass around 26-week model.]</a:t>
            </a:r>
          </a:p>
          <a:p>
            <a:endParaRPr lang="en-US" dirty="0"/>
          </a:p>
          <a:p>
            <a:r>
              <a:rPr lang="en-US" dirty="0"/>
              <a:t>Baby can hear you. You could come up and say hi! What would you say to a baby brother, sister, cousin, or friend?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When a baby is this old, no one really knows what he or she looks like. No one knows what the baby's eyes look like, what kind of nose he or she has, or what his or her smile looks like. But God knows! It is a secret to us, but God knows exactly who this baby is and what he or she looks like. He knows exactly what he or she will be good at and what he or she will do in his or her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a:p>
            <a:r>
              <a:rPr lang="en-US" dirty="0"/>
              <a:t>Baby is able to survive outside the womb but is not at full term. (In fact, baby is able to survive at 21 weeks!) If a baby is born early, we take special care of that baby in the hospital. We thank God for doctors and hospitals that can take care of babies born early. Baby will be full term - ready to be born - at 40 weeks.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Do you know why your parents named you your name? One way you feel known by someone is if they know your name. God knew your name from the very beginning. He knows you. He knows all people from the very beginning - back before a baby is the size of a blueberry even! That shows us how very important these babies are and how very important you are! God made you and Jesus died for you so you could live forever with Him some day. Jesus loves you very much, and He started loving you from the moment you came to be inside your mother’s womb!</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Additional time:</a:t>
            </a:r>
          </a:p>
          <a:p>
            <a:endParaRPr lang="en-US" dirty="0"/>
          </a:p>
          <a:p>
            <a:r>
              <a:rPr lang="en-US" dirty="0"/>
              <a:t>1) Ask "At what week does..." review questions.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microsoft.com/office/2018/10/relationships/comments" Target="../comments/modernComment_102_0.xml"/><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microsoft.com/office/2018/10/relationships/comments" Target="../comments/modernComment_105_0.xml"/><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microsoft.com/office/2018/10/relationships/comments" Target="../comments/modernComment_107_0.xml"/><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microsoft.com/office/2018/10/relationships/comments" Target="../comments/modernComment_109_0.xml"/><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0A_0.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5.svg"/><Relationship Id="rId3" Type="http://schemas.microsoft.com/office/2018/10/relationships/comments" Target="../comments/modernComment_10B_0.xml"/><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sp>
        <p:nvSpPr>
          <p:cNvPr id="5" name="Freeform 5"/>
          <p:cNvSpPr/>
          <p:nvPr/>
        </p:nvSpPr>
        <p:spPr>
          <a:xfrm rot="1028502">
            <a:off x="15971328" y="930823"/>
            <a:ext cx="1138625" cy="1185039"/>
          </a:xfrm>
          <a:custGeom>
            <a:avLst/>
            <a:gdLst/>
            <a:ahLst/>
            <a:cxnLst/>
            <a:rect l="l" t="t" r="r" b="b"/>
            <a:pathLst>
              <a:path w="1138625" h="1185039">
                <a:moveTo>
                  <a:pt x="0" y="0"/>
                </a:moveTo>
                <a:lnTo>
                  <a:pt x="1138625" y="0"/>
                </a:lnTo>
                <a:lnTo>
                  <a:pt x="1138625" y="1185039"/>
                </a:lnTo>
                <a:lnTo>
                  <a:pt x="0" y="118503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p:nvPr/>
        </p:nvGrpSpPr>
        <p:grpSpPr>
          <a:xfrm>
            <a:off x="8074410" y="6938472"/>
            <a:ext cx="8099309" cy="2410359"/>
            <a:chOff x="0" y="0"/>
            <a:chExt cx="1645382" cy="489667"/>
          </a:xfrm>
        </p:grpSpPr>
        <p:sp>
          <p:nvSpPr>
            <p:cNvPr id="7" name="Freeform 7"/>
            <p:cNvSpPr/>
            <p:nvPr/>
          </p:nvSpPr>
          <p:spPr>
            <a:xfrm>
              <a:off x="0" y="0"/>
              <a:ext cx="1645382" cy="489667"/>
            </a:xfrm>
            <a:custGeom>
              <a:avLst/>
              <a:gdLst/>
              <a:ahLst/>
              <a:cxnLst/>
              <a:rect l="l" t="t" r="r" b="b"/>
              <a:pathLst>
                <a:path w="1645382" h="489667">
                  <a:moveTo>
                    <a:pt x="48750" y="0"/>
                  </a:moveTo>
                  <a:lnTo>
                    <a:pt x="1596633" y="0"/>
                  </a:lnTo>
                  <a:cubicBezTo>
                    <a:pt x="1623556" y="0"/>
                    <a:pt x="1645382" y="21826"/>
                    <a:pt x="1645382" y="48750"/>
                  </a:cubicBezTo>
                  <a:lnTo>
                    <a:pt x="1645382" y="440917"/>
                  </a:lnTo>
                  <a:cubicBezTo>
                    <a:pt x="1645382" y="467841"/>
                    <a:pt x="1623556" y="489667"/>
                    <a:pt x="1596633" y="489667"/>
                  </a:cubicBezTo>
                  <a:lnTo>
                    <a:pt x="48750" y="489667"/>
                  </a:lnTo>
                  <a:cubicBezTo>
                    <a:pt x="21826" y="489667"/>
                    <a:pt x="0" y="467841"/>
                    <a:pt x="0" y="440917"/>
                  </a:cubicBezTo>
                  <a:lnTo>
                    <a:pt x="0" y="48750"/>
                  </a:lnTo>
                  <a:cubicBezTo>
                    <a:pt x="0" y="21826"/>
                    <a:pt x="21826" y="0"/>
                    <a:pt x="48750" y="0"/>
                  </a:cubicBezTo>
                  <a:close/>
                </a:path>
              </a:pathLst>
            </a:custGeom>
            <a:solidFill>
              <a:srgbClr val="FD97C7"/>
            </a:solidFill>
          </p:spPr>
          <p:txBody>
            <a:bodyPr/>
            <a:lstStyle/>
            <a:p>
              <a:endParaRPr lang="en-US"/>
            </a:p>
          </p:txBody>
        </p:sp>
        <p:sp>
          <p:nvSpPr>
            <p:cNvPr id="8" name="TextBox 8"/>
            <p:cNvSpPr txBox="1"/>
            <p:nvPr/>
          </p:nvSpPr>
          <p:spPr>
            <a:xfrm>
              <a:off x="0" y="-47625"/>
              <a:ext cx="1645382" cy="537292"/>
            </a:xfrm>
            <a:prstGeom prst="rect">
              <a:avLst/>
            </a:prstGeom>
          </p:spPr>
          <p:txBody>
            <a:bodyPr lIns="50800" tIns="50800" rIns="50800" bIns="50800" rtlCol="0" anchor="ctr"/>
            <a:lstStyle/>
            <a:p>
              <a:pPr algn="ctr">
                <a:lnSpc>
                  <a:spcPts val="2357"/>
                </a:lnSpc>
              </a:pPr>
              <a:endParaRPr/>
            </a:p>
          </p:txBody>
        </p:sp>
      </p:grpSp>
      <p:sp>
        <p:nvSpPr>
          <p:cNvPr id="9" name="Freeform 9"/>
          <p:cNvSpPr/>
          <p:nvPr/>
        </p:nvSpPr>
        <p:spPr>
          <a:xfrm>
            <a:off x="512987" y="1395584"/>
            <a:ext cx="6379593" cy="7640232"/>
          </a:xfrm>
          <a:custGeom>
            <a:avLst/>
            <a:gdLst/>
            <a:ahLst/>
            <a:cxnLst/>
            <a:rect l="l" t="t" r="r" b="b"/>
            <a:pathLst>
              <a:path w="6379593" h="7640232">
                <a:moveTo>
                  <a:pt x="0" y="0"/>
                </a:moveTo>
                <a:lnTo>
                  <a:pt x="6379593" y="0"/>
                </a:lnTo>
                <a:lnTo>
                  <a:pt x="6379593" y="7640232"/>
                </a:lnTo>
                <a:lnTo>
                  <a:pt x="0" y="76402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7057149" y="2939369"/>
            <a:ext cx="10133830" cy="3086099"/>
          </a:xfrm>
          <a:prstGeom prst="rect">
            <a:avLst/>
          </a:prstGeom>
        </p:spPr>
        <p:txBody>
          <a:bodyPr lIns="0" tIns="0" rIns="0" bIns="0" rtlCol="0" anchor="t">
            <a:spAutoFit/>
          </a:bodyPr>
          <a:lstStyle/>
          <a:p>
            <a:pPr algn="ctr">
              <a:lnSpc>
                <a:spcPts val="11699"/>
              </a:lnSpc>
            </a:pPr>
            <a:r>
              <a:rPr lang="en-US" sz="12999" spc="896">
                <a:solidFill>
                  <a:srgbClr val="010E3E"/>
                </a:solidFill>
                <a:latin typeface="Londrina Solid"/>
                <a:ea typeface="Londrina Solid"/>
                <a:cs typeface="Londrina Solid"/>
                <a:sym typeface="Londrina Solid"/>
              </a:rPr>
              <a:t>WONDERFULLY</a:t>
            </a:r>
          </a:p>
          <a:p>
            <a:pPr algn="ctr">
              <a:lnSpc>
                <a:spcPts val="11699"/>
              </a:lnSpc>
            </a:pPr>
            <a:r>
              <a:rPr lang="en-US" sz="12999" spc="896">
                <a:solidFill>
                  <a:srgbClr val="010E3E"/>
                </a:solidFill>
                <a:latin typeface="Londrina Solid"/>
                <a:ea typeface="Londrina Solid"/>
                <a:cs typeface="Londrina Solid"/>
                <a:sym typeface="Londrina Solid"/>
              </a:rPr>
              <a:t>MADE</a:t>
            </a:r>
          </a:p>
        </p:txBody>
      </p:sp>
      <p:sp>
        <p:nvSpPr>
          <p:cNvPr id="11" name="TextBox 11"/>
          <p:cNvSpPr txBox="1"/>
          <p:nvPr/>
        </p:nvSpPr>
        <p:spPr>
          <a:xfrm>
            <a:off x="8074410" y="7373346"/>
            <a:ext cx="8099309" cy="1975485"/>
          </a:xfrm>
          <a:prstGeom prst="rect">
            <a:avLst/>
          </a:prstGeom>
        </p:spPr>
        <p:txBody>
          <a:bodyPr lIns="0" tIns="0" rIns="0" bIns="0" rtlCol="0" anchor="t">
            <a:spAutoFit/>
          </a:bodyPr>
          <a:lstStyle/>
          <a:p>
            <a:pPr algn="ctr">
              <a:lnSpc>
                <a:spcPts val="5040"/>
              </a:lnSpc>
            </a:pPr>
            <a:r>
              <a:rPr lang="en-US" sz="5600">
                <a:solidFill>
                  <a:srgbClr val="010E3E"/>
                </a:solidFill>
                <a:latin typeface="Amiko"/>
                <a:ea typeface="Amiko"/>
                <a:cs typeface="Amiko"/>
                <a:sym typeface="Amiko"/>
              </a:rPr>
              <a:t>A look into the stages of a baby’s life in the womb.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sp>
        <p:nvSpPr>
          <p:cNvPr id="5" name="Freeform 5"/>
          <p:cNvSpPr/>
          <p:nvPr/>
        </p:nvSpPr>
        <p:spPr>
          <a:xfrm>
            <a:off x="1465467" y="717807"/>
            <a:ext cx="8995787" cy="8995787"/>
          </a:xfrm>
          <a:custGeom>
            <a:avLst/>
            <a:gdLst/>
            <a:ahLst/>
            <a:cxnLst/>
            <a:rect l="l" t="t" r="r" b="b"/>
            <a:pathLst>
              <a:path w="8995787" h="8995787">
                <a:moveTo>
                  <a:pt x="0" y="0"/>
                </a:moveTo>
                <a:lnTo>
                  <a:pt x="8995787" y="0"/>
                </a:lnTo>
                <a:lnTo>
                  <a:pt x="8995787" y="8995787"/>
                </a:lnTo>
                <a:lnTo>
                  <a:pt x="0" y="89957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3358542" y="2356735"/>
            <a:ext cx="5209637" cy="1613535"/>
          </a:xfrm>
          <a:prstGeom prst="rect">
            <a:avLst/>
          </a:prstGeom>
        </p:spPr>
        <p:txBody>
          <a:bodyPr lIns="0" tIns="0" rIns="0" bIns="0" rtlCol="0" anchor="t">
            <a:spAutoFit/>
          </a:bodyPr>
          <a:lstStyle/>
          <a:p>
            <a:pPr algn="ctr">
              <a:lnSpc>
                <a:spcPts val="12120"/>
              </a:lnSpc>
            </a:pPr>
            <a:r>
              <a:rPr lang="en-US" sz="12000">
                <a:solidFill>
                  <a:srgbClr val="010E3E"/>
                </a:solidFill>
                <a:latin typeface="Londrina Solid"/>
                <a:ea typeface="Londrina Solid"/>
                <a:cs typeface="Londrina Solid"/>
                <a:sym typeface="Londrina Solid"/>
              </a:rPr>
              <a:t>18 DAYS</a:t>
            </a:r>
          </a:p>
        </p:txBody>
      </p:sp>
      <p:sp>
        <p:nvSpPr>
          <p:cNvPr id="7" name="Freeform 7"/>
          <p:cNvSpPr/>
          <p:nvPr/>
        </p:nvSpPr>
        <p:spPr>
          <a:xfrm>
            <a:off x="9453925" y="1611036"/>
            <a:ext cx="7805375" cy="7209328"/>
          </a:xfrm>
          <a:custGeom>
            <a:avLst/>
            <a:gdLst/>
            <a:ahLst/>
            <a:cxnLst/>
            <a:rect l="l" t="t" r="r" b="b"/>
            <a:pathLst>
              <a:path w="7805375" h="7209328">
                <a:moveTo>
                  <a:pt x="0" y="0"/>
                </a:moveTo>
                <a:lnTo>
                  <a:pt x="7805375" y="0"/>
                </a:lnTo>
                <a:lnTo>
                  <a:pt x="7805375" y="7209329"/>
                </a:lnTo>
                <a:lnTo>
                  <a:pt x="0" y="72093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3077672" y="3817870"/>
            <a:ext cx="5771378" cy="4206874"/>
          </a:xfrm>
          <a:prstGeom prst="rect">
            <a:avLst/>
          </a:prstGeom>
        </p:spPr>
        <p:txBody>
          <a:bodyPr lIns="0" tIns="0" rIns="0" bIns="0" rtlCol="0" anchor="t">
            <a:spAutoFit/>
          </a:bodyPr>
          <a:lstStyle/>
          <a:p>
            <a:pPr algn="ctr">
              <a:lnSpc>
                <a:spcPts val="11200"/>
              </a:lnSpc>
              <a:spcBef>
                <a:spcPct val="0"/>
              </a:spcBef>
            </a:pPr>
            <a:r>
              <a:rPr lang="en-US" sz="8000">
                <a:solidFill>
                  <a:srgbClr val="000000"/>
                </a:solidFill>
                <a:latin typeface="Amiko"/>
                <a:ea typeface="Amiko"/>
                <a:cs typeface="Amiko"/>
                <a:sym typeface="Amiko"/>
              </a:rPr>
              <a:t>Baby’s heart is beating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1" y="1396977"/>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Freeform 5"/>
          <p:cNvSpPr/>
          <p:nvPr/>
        </p:nvSpPr>
        <p:spPr>
          <a:xfrm>
            <a:off x="7280068" y="319391"/>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8017742" y="1327771"/>
            <a:ext cx="8238245" cy="7664027"/>
            <a:chOff x="0" y="-57150"/>
            <a:chExt cx="10984327" cy="10218702"/>
          </a:xfrm>
        </p:grpSpPr>
        <p:sp>
          <p:nvSpPr>
            <p:cNvPr id="7" name="TextBox 7"/>
            <p:cNvSpPr txBox="1"/>
            <p:nvPr/>
          </p:nvSpPr>
          <p:spPr>
            <a:xfrm>
              <a:off x="2874795" y="-57150"/>
              <a:ext cx="5234737"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1/2" long</a:t>
              </a:r>
            </a:p>
          </p:txBody>
        </p:sp>
        <p:sp>
          <p:nvSpPr>
            <p:cNvPr id="8" name="TextBox 8"/>
            <p:cNvSpPr txBox="1"/>
            <p:nvPr/>
          </p:nvSpPr>
          <p:spPr>
            <a:xfrm>
              <a:off x="1644577" y="909743"/>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Eyes have some color.</a:t>
              </a:r>
            </a:p>
          </p:txBody>
        </p:sp>
        <p:sp>
          <p:nvSpPr>
            <p:cNvPr id="9" name="TextBox 9"/>
            <p:cNvSpPr txBox="1"/>
            <p:nvPr/>
          </p:nvSpPr>
          <p:spPr>
            <a:xfrm>
              <a:off x="503993" y="2875154"/>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Hands and feet are developing.</a:t>
              </a:r>
            </a:p>
          </p:txBody>
        </p:sp>
        <p:sp>
          <p:nvSpPr>
            <p:cNvPr id="10" name="TextBox 10"/>
            <p:cNvSpPr txBox="1"/>
            <p:nvPr/>
          </p:nvSpPr>
          <p:spPr>
            <a:xfrm>
              <a:off x="1507655" y="1891150"/>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Brain is growing.</a:t>
              </a:r>
            </a:p>
          </p:txBody>
        </p:sp>
        <p:sp>
          <p:nvSpPr>
            <p:cNvPr id="11" name="TextBox 11"/>
            <p:cNvSpPr txBox="1"/>
            <p:nvPr/>
          </p:nvSpPr>
          <p:spPr>
            <a:xfrm>
              <a:off x="0" y="3810423"/>
              <a:ext cx="10984327"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Appendix, pancreas, intestines are growing.</a:t>
              </a:r>
            </a:p>
          </p:txBody>
        </p:sp>
        <p:sp>
          <p:nvSpPr>
            <p:cNvPr id="12" name="TextBox 12"/>
            <p:cNvSpPr txBox="1"/>
            <p:nvPr/>
          </p:nvSpPr>
          <p:spPr>
            <a:xfrm>
              <a:off x="0" y="5653616"/>
              <a:ext cx="10984327"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Blood vessels carry oxygen and nutrients.</a:t>
              </a:r>
            </a:p>
          </p:txBody>
        </p:sp>
        <p:sp>
          <p:nvSpPr>
            <p:cNvPr id="13" name="TextBox 13"/>
            <p:cNvSpPr txBox="1"/>
            <p:nvPr/>
          </p:nvSpPr>
          <p:spPr>
            <a:xfrm>
              <a:off x="1622000" y="7431880"/>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hiccup.</a:t>
              </a:r>
            </a:p>
          </p:txBody>
        </p:sp>
        <p:sp>
          <p:nvSpPr>
            <p:cNvPr id="14" name="TextBox 14"/>
            <p:cNvSpPr txBox="1"/>
            <p:nvPr/>
          </p:nvSpPr>
          <p:spPr>
            <a:xfrm>
              <a:off x="1644577" y="8383288"/>
              <a:ext cx="7695171"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starts to move and exercise muscles.</a:t>
              </a:r>
            </a:p>
          </p:txBody>
        </p:sp>
      </p:grpSp>
      <p:sp>
        <p:nvSpPr>
          <p:cNvPr id="15" name="TextBox 15"/>
          <p:cNvSpPr txBox="1"/>
          <p:nvPr/>
        </p:nvSpPr>
        <p:spPr>
          <a:xfrm>
            <a:off x="1028700" y="292732"/>
            <a:ext cx="4554670" cy="1644638"/>
          </a:xfrm>
          <a:prstGeom prst="rect">
            <a:avLst/>
          </a:prstGeom>
        </p:spPr>
        <p:txBody>
          <a:bodyPr lIns="0" tIns="0" rIns="0" bIns="0" rtlCol="0" anchor="t">
            <a:spAutoFit/>
          </a:bodyPr>
          <a:lstStyle/>
          <a:p>
            <a:pPr algn="l">
              <a:lnSpc>
                <a:spcPts val="13300"/>
              </a:lnSpc>
            </a:pPr>
            <a:r>
              <a:rPr lang="en-US" sz="9500" spc="475">
                <a:solidFill>
                  <a:srgbClr val="010E3E"/>
                </a:solidFill>
                <a:latin typeface="Londrina Solid"/>
                <a:ea typeface="Londrina Solid"/>
                <a:cs typeface="Londrina Solid"/>
                <a:sym typeface="Londrina Solid"/>
              </a:rPr>
              <a:t>7 WEEKS</a:t>
            </a:r>
          </a:p>
        </p:txBody>
      </p:sp>
      <p:sp>
        <p:nvSpPr>
          <p:cNvPr id="16" name="Freeform 16"/>
          <p:cNvSpPr/>
          <p:nvPr/>
        </p:nvSpPr>
        <p:spPr>
          <a:xfrm rot="-656715">
            <a:off x="1983072" y="1869892"/>
            <a:ext cx="5547712" cy="7786262"/>
          </a:xfrm>
          <a:custGeom>
            <a:avLst/>
            <a:gdLst/>
            <a:ahLst/>
            <a:cxnLst/>
            <a:rect l="l" t="t" r="r" b="b"/>
            <a:pathLst>
              <a:path w="5547712" h="7786262">
                <a:moveTo>
                  <a:pt x="0" y="0"/>
                </a:moveTo>
                <a:lnTo>
                  <a:pt x="5547712" y="0"/>
                </a:lnTo>
                <a:lnTo>
                  <a:pt x="5547712" y="7786262"/>
                </a:lnTo>
                <a:lnTo>
                  <a:pt x="0" y="778626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4448402" y="756836"/>
            <a:ext cx="12393962" cy="8833449"/>
            <a:chOff x="0" y="0"/>
            <a:chExt cx="3884630" cy="2768661"/>
          </a:xfrm>
        </p:grpSpPr>
        <p:sp>
          <p:nvSpPr>
            <p:cNvPr id="6" name="Freeform 6"/>
            <p:cNvSpPr/>
            <p:nvPr/>
          </p:nvSpPr>
          <p:spPr>
            <a:xfrm>
              <a:off x="0" y="0"/>
              <a:ext cx="3884630" cy="2768661"/>
            </a:xfrm>
            <a:custGeom>
              <a:avLst/>
              <a:gdLst/>
              <a:ahLst/>
              <a:cxnLst/>
              <a:rect l="l" t="t" r="r" b="b"/>
              <a:pathLst>
                <a:path w="3884630" h="2768661">
                  <a:moveTo>
                    <a:pt x="31857" y="0"/>
                  </a:moveTo>
                  <a:lnTo>
                    <a:pt x="3852773" y="0"/>
                  </a:lnTo>
                  <a:cubicBezTo>
                    <a:pt x="3870367" y="0"/>
                    <a:pt x="3884630" y="14263"/>
                    <a:pt x="3884630" y="31857"/>
                  </a:cubicBezTo>
                  <a:lnTo>
                    <a:pt x="3884630" y="2736804"/>
                  </a:lnTo>
                  <a:cubicBezTo>
                    <a:pt x="3884630" y="2745253"/>
                    <a:pt x="3881274" y="2753356"/>
                    <a:pt x="3875299" y="2759330"/>
                  </a:cubicBezTo>
                  <a:cubicBezTo>
                    <a:pt x="3869325" y="2765305"/>
                    <a:pt x="3861222" y="2768661"/>
                    <a:pt x="3852773" y="2768661"/>
                  </a:cubicBezTo>
                  <a:lnTo>
                    <a:pt x="31857" y="2768661"/>
                  </a:lnTo>
                  <a:cubicBezTo>
                    <a:pt x="14263" y="2768661"/>
                    <a:pt x="0" y="2754398"/>
                    <a:pt x="0" y="2736804"/>
                  </a:cubicBezTo>
                  <a:lnTo>
                    <a:pt x="0" y="31857"/>
                  </a:lnTo>
                  <a:cubicBezTo>
                    <a:pt x="0" y="14263"/>
                    <a:pt x="14263" y="0"/>
                    <a:pt x="31857" y="0"/>
                  </a:cubicBezTo>
                  <a:close/>
                </a:path>
              </a:pathLst>
            </a:custGeom>
            <a:solidFill>
              <a:srgbClr val="FFFFFF"/>
            </a:solidFill>
          </p:spPr>
          <p:txBody>
            <a:bodyPr/>
            <a:lstStyle/>
            <a:p>
              <a:endParaRPr lang="en-US"/>
            </a:p>
          </p:txBody>
        </p:sp>
        <p:sp>
          <p:nvSpPr>
            <p:cNvPr id="7" name="TextBox 7"/>
            <p:cNvSpPr txBox="1"/>
            <p:nvPr/>
          </p:nvSpPr>
          <p:spPr>
            <a:xfrm>
              <a:off x="0" y="-47625"/>
              <a:ext cx="3884630" cy="2816286"/>
            </a:xfrm>
            <a:prstGeom prst="rect">
              <a:avLst/>
            </a:prstGeom>
          </p:spPr>
          <p:txBody>
            <a:bodyPr lIns="50800" tIns="50800" rIns="50800" bIns="50800" rtlCol="0" anchor="ctr"/>
            <a:lstStyle/>
            <a:p>
              <a:pPr algn="ctr">
                <a:lnSpc>
                  <a:spcPts val="2357"/>
                </a:lnSpc>
              </a:pPr>
              <a:endParaRPr/>
            </a:p>
          </p:txBody>
        </p:sp>
      </p:grpSp>
      <p:grpSp>
        <p:nvGrpSpPr>
          <p:cNvPr id="8" name="Group 8"/>
          <p:cNvGrpSpPr/>
          <p:nvPr/>
        </p:nvGrpSpPr>
        <p:grpSpPr>
          <a:xfrm>
            <a:off x="218667" y="2074086"/>
            <a:ext cx="5591874" cy="6957230"/>
            <a:chOff x="0" y="0"/>
            <a:chExt cx="1456431" cy="1812045"/>
          </a:xfrm>
        </p:grpSpPr>
        <p:sp>
          <p:nvSpPr>
            <p:cNvPr id="9" name="Freeform 9"/>
            <p:cNvSpPr/>
            <p:nvPr/>
          </p:nvSpPr>
          <p:spPr>
            <a:xfrm>
              <a:off x="0" y="0"/>
              <a:ext cx="1456431" cy="1812045"/>
            </a:xfrm>
            <a:custGeom>
              <a:avLst/>
              <a:gdLst/>
              <a:ahLst/>
              <a:cxnLst/>
              <a:rect l="l" t="t" r="r" b="b"/>
              <a:pathLst>
                <a:path w="1456431" h="1812045">
                  <a:moveTo>
                    <a:pt x="728216" y="0"/>
                  </a:moveTo>
                  <a:cubicBezTo>
                    <a:pt x="326033" y="0"/>
                    <a:pt x="0" y="405640"/>
                    <a:pt x="0" y="906023"/>
                  </a:cubicBezTo>
                  <a:cubicBezTo>
                    <a:pt x="0" y="1406405"/>
                    <a:pt x="326033" y="1812045"/>
                    <a:pt x="728216" y="1812045"/>
                  </a:cubicBezTo>
                  <a:cubicBezTo>
                    <a:pt x="1130398" y="1812045"/>
                    <a:pt x="1456431" y="1406405"/>
                    <a:pt x="1456431" y="906023"/>
                  </a:cubicBezTo>
                  <a:cubicBezTo>
                    <a:pt x="1456431" y="405640"/>
                    <a:pt x="1130398" y="0"/>
                    <a:pt x="728216" y="0"/>
                  </a:cubicBezTo>
                  <a:close/>
                </a:path>
              </a:pathLst>
            </a:custGeom>
            <a:solidFill>
              <a:srgbClr val="ACCCF5"/>
            </a:solidFill>
          </p:spPr>
          <p:txBody>
            <a:bodyPr/>
            <a:lstStyle/>
            <a:p>
              <a:endParaRPr lang="en-US"/>
            </a:p>
          </p:txBody>
        </p:sp>
        <p:sp>
          <p:nvSpPr>
            <p:cNvPr id="10" name="TextBox 10"/>
            <p:cNvSpPr txBox="1"/>
            <p:nvPr/>
          </p:nvSpPr>
          <p:spPr>
            <a:xfrm>
              <a:off x="136540" y="122254"/>
              <a:ext cx="1183351" cy="1519912"/>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18667" y="2074086"/>
            <a:ext cx="5591874" cy="6957230"/>
          </a:xfrm>
          <a:custGeom>
            <a:avLst/>
            <a:gdLst/>
            <a:ahLst/>
            <a:cxnLst/>
            <a:rect l="l" t="t" r="r" b="b"/>
            <a:pathLst>
              <a:path w="5591874" h="6957230">
                <a:moveTo>
                  <a:pt x="0" y="0"/>
                </a:moveTo>
                <a:lnTo>
                  <a:pt x="5591873" y="0"/>
                </a:lnTo>
                <a:lnTo>
                  <a:pt x="5591873" y="6957230"/>
                </a:lnTo>
                <a:lnTo>
                  <a:pt x="0" y="6957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4603146" y="622358"/>
            <a:ext cx="12084473" cy="1451728"/>
          </a:xfrm>
          <a:prstGeom prst="rect">
            <a:avLst/>
          </a:prstGeom>
        </p:spPr>
        <p:txBody>
          <a:bodyPr lIns="0" tIns="0" rIns="0" bIns="0" rtlCol="0" anchor="t">
            <a:spAutoFit/>
          </a:bodyPr>
          <a:lstStyle/>
          <a:p>
            <a:pPr algn="ctr">
              <a:lnSpc>
                <a:spcPts val="11761"/>
              </a:lnSpc>
            </a:pPr>
            <a:r>
              <a:rPr lang="en-US" sz="8400">
                <a:solidFill>
                  <a:srgbClr val="010E3E"/>
                </a:solidFill>
                <a:latin typeface="Londrina Solid"/>
                <a:ea typeface="Londrina Solid"/>
                <a:cs typeface="Londrina Solid"/>
                <a:sym typeface="Londrina Solid"/>
              </a:rPr>
              <a:t>Baby John &amp; Baby Jesus</a:t>
            </a:r>
          </a:p>
        </p:txBody>
      </p:sp>
      <p:sp>
        <p:nvSpPr>
          <p:cNvPr id="13" name="TextBox 13"/>
          <p:cNvSpPr txBox="1"/>
          <p:nvPr/>
        </p:nvSpPr>
        <p:spPr>
          <a:xfrm>
            <a:off x="6221569" y="2315452"/>
            <a:ext cx="10224735" cy="1358856"/>
          </a:xfrm>
          <a:prstGeom prst="rect">
            <a:avLst/>
          </a:prstGeom>
        </p:spPr>
        <p:txBody>
          <a:bodyPr lIns="0" tIns="0" rIns="0" bIns="0" rtlCol="0" anchor="t">
            <a:spAutoFit/>
          </a:bodyPr>
          <a:lstStyle/>
          <a:p>
            <a:pPr algn="l">
              <a:lnSpc>
                <a:spcPts val="5427"/>
              </a:lnSpc>
              <a:spcBef>
                <a:spcPct val="0"/>
              </a:spcBef>
            </a:pPr>
            <a:r>
              <a:rPr lang="en-US" sz="3876">
                <a:solidFill>
                  <a:srgbClr val="000000"/>
                </a:solidFill>
                <a:latin typeface="Amiko"/>
                <a:ea typeface="Amiko"/>
                <a:cs typeface="Amiko"/>
                <a:sym typeface="Amiko"/>
              </a:rPr>
              <a:t>Elizabeth’s unborn baby was aware of baby Jesus that Mary was carrying.</a:t>
            </a:r>
          </a:p>
        </p:txBody>
      </p:sp>
      <p:sp>
        <p:nvSpPr>
          <p:cNvPr id="14" name="TextBox 14"/>
          <p:cNvSpPr txBox="1"/>
          <p:nvPr/>
        </p:nvSpPr>
        <p:spPr>
          <a:xfrm>
            <a:off x="6221569" y="4330591"/>
            <a:ext cx="10224735" cy="2044656"/>
          </a:xfrm>
          <a:prstGeom prst="rect">
            <a:avLst/>
          </a:prstGeom>
        </p:spPr>
        <p:txBody>
          <a:bodyPr lIns="0" tIns="0" rIns="0" bIns="0" rtlCol="0" anchor="t">
            <a:spAutoFit/>
          </a:bodyPr>
          <a:lstStyle/>
          <a:p>
            <a:pPr algn="l">
              <a:lnSpc>
                <a:spcPts val="5427"/>
              </a:lnSpc>
              <a:spcBef>
                <a:spcPct val="0"/>
              </a:spcBef>
            </a:pPr>
            <a:r>
              <a:rPr lang="en-US" sz="3876">
                <a:solidFill>
                  <a:srgbClr val="000000"/>
                </a:solidFill>
                <a:latin typeface="Amiko"/>
                <a:ea typeface="Amiko"/>
                <a:cs typeface="Amiko"/>
                <a:sym typeface="Amiko"/>
              </a:rPr>
              <a:t>Luke 1:44- “As soon as the sound of your greeting reached my ears, the baby in my womb leaped for joy.”</a:t>
            </a:r>
          </a:p>
        </p:txBody>
      </p:sp>
      <p:sp>
        <p:nvSpPr>
          <p:cNvPr id="15" name="TextBox 15"/>
          <p:cNvSpPr txBox="1"/>
          <p:nvPr/>
        </p:nvSpPr>
        <p:spPr>
          <a:xfrm>
            <a:off x="6221569" y="7031530"/>
            <a:ext cx="10224735" cy="2044656"/>
          </a:xfrm>
          <a:prstGeom prst="rect">
            <a:avLst/>
          </a:prstGeom>
        </p:spPr>
        <p:txBody>
          <a:bodyPr lIns="0" tIns="0" rIns="0" bIns="0" rtlCol="0" anchor="t">
            <a:spAutoFit/>
          </a:bodyPr>
          <a:lstStyle/>
          <a:p>
            <a:pPr algn="l">
              <a:lnSpc>
                <a:spcPts val="5427"/>
              </a:lnSpc>
              <a:spcBef>
                <a:spcPct val="0"/>
              </a:spcBef>
            </a:pPr>
            <a:r>
              <a:rPr lang="en-US" sz="3876">
                <a:solidFill>
                  <a:srgbClr val="000000"/>
                </a:solidFill>
                <a:latin typeface="Amiko"/>
                <a:ea typeface="Amiko"/>
                <a:cs typeface="Amiko"/>
                <a:sym typeface="Amiko"/>
              </a:rPr>
              <a:t>Baby John already knew Jesus as his Savior at this age. God can grant faith even before a baby is born.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765483" y="2686543"/>
            <a:ext cx="14752068" cy="5970410"/>
            <a:chOff x="0" y="0"/>
            <a:chExt cx="4384925" cy="1774653"/>
          </a:xfrm>
        </p:grpSpPr>
        <p:sp>
          <p:nvSpPr>
            <p:cNvPr id="6" name="Freeform 6"/>
            <p:cNvSpPr/>
            <p:nvPr/>
          </p:nvSpPr>
          <p:spPr>
            <a:xfrm>
              <a:off x="0" y="0"/>
              <a:ext cx="4384925" cy="1774653"/>
            </a:xfrm>
            <a:custGeom>
              <a:avLst/>
              <a:gdLst/>
              <a:ahLst/>
              <a:cxnLst/>
              <a:rect l="l" t="t" r="r" b="b"/>
              <a:pathLst>
                <a:path w="4384925" h="1774653">
                  <a:moveTo>
                    <a:pt x="26765" y="0"/>
                  </a:moveTo>
                  <a:lnTo>
                    <a:pt x="4358160" y="0"/>
                  </a:lnTo>
                  <a:cubicBezTo>
                    <a:pt x="4365259" y="0"/>
                    <a:pt x="4372066" y="2820"/>
                    <a:pt x="4377086" y="7839"/>
                  </a:cubicBezTo>
                  <a:cubicBezTo>
                    <a:pt x="4382105" y="12859"/>
                    <a:pt x="4384925" y="19666"/>
                    <a:pt x="4384925" y="26765"/>
                  </a:cubicBezTo>
                  <a:lnTo>
                    <a:pt x="4384925" y="1747888"/>
                  </a:lnTo>
                  <a:cubicBezTo>
                    <a:pt x="4384925" y="1754986"/>
                    <a:pt x="4382105" y="1761794"/>
                    <a:pt x="4377086" y="1766814"/>
                  </a:cubicBezTo>
                  <a:cubicBezTo>
                    <a:pt x="4372066" y="1771833"/>
                    <a:pt x="4365259" y="1774653"/>
                    <a:pt x="4358160" y="1774653"/>
                  </a:cubicBezTo>
                  <a:lnTo>
                    <a:pt x="26765" y="1774653"/>
                  </a:lnTo>
                  <a:cubicBezTo>
                    <a:pt x="19666" y="1774653"/>
                    <a:pt x="12859" y="1771833"/>
                    <a:pt x="7839" y="1766814"/>
                  </a:cubicBezTo>
                  <a:cubicBezTo>
                    <a:pt x="2820" y="1761794"/>
                    <a:pt x="0" y="1754986"/>
                    <a:pt x="0" y="1747888"/>
                  </a:cubicBezTo>
                  <a:lnTo>
                    <a:pt x="0" y="26765"/>
                  </a:lnTo>
                  <a:cubicBezTo>
                    <a:pt x="0" y="19666"/>
                    <a:pt x="2820" y="12859"/>
                    <a:pt x="7839" y="7839"/>
                  </a:cubicBezTo>
                  <a:cubicBezTo>
                    <a:pt x="12859" y="2820"/>
                    <a:pt x="19666" y="0"/>
                    <a:pt x="26765" y="0"/>
                  </a:cubicBezTo>
                  <a:close/>
                </a:path>
              </a:pathLst>
            </a:custGeom>
            <a:solidFill>
              <a:srgbClr val="FFFFFF"/>
            </a:solidFill>
          </p:spPr>
          <p:txBody>
            <a:bodyPr/>
            <a:lstStyle/>
            <a:p>
              <a:endParaRPr lang="en-US"/>
            </a:p>
          </p:txBody>
        </p:sp>
        <p:sp>
          <p:nvSpPr>
            <p:cNvPr id="7" name="TextBox 7"/>
            <p:cNvSpPr txBox="1"/>
            <p:nvPr/>
          </p:nvSpPr>
          <p:spPr>
            <a:xfrm>
              <a:off x="0" y="-47625"/>
              <a:ext cx="4384925" cy="1822278"/>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5789892" y="3437331"/>
            <a:ext cx="3351626" cy="4468834"/>
          </a:xfrm>
          <a:custGeom>
            <a:avLst/>
            <a:gdLst/>
            <a:ahLst/>
            <a:cxnLst/>
            <a:rect l="l" t="t" r="r" b="b"/>
            <a:pathLst>
              <a:path w="3351626" h="4468834">
                <a:moveTo>
                  <a:pt x="0" y="0"/>
                </a:moveTo>
                <a:lnTo>
                  <a:pt x="3351625" y="0"/>
                </a:lnTo>
                <a:lnTo>
                  <a:pt x="3351625" y="4468834"/>
                </a:lnTo>
                <a:lnTo>
                  <a:pt x="0" y="4468834"/>
                </a:lnTo>
                <a:lnTo>
                  <a:pt x="0" y="0"/>
                </a:lnTo>
                <a:close/>
              </a:path>
            </a:pathLst>
          </a:custGeom>
          <a:blipFill>
            <a:blip r:embed="rId4"/>
            <a:stretch>
              <a:fillRect/>
            </a:stretch>
          </a:blipFill>
        </p:spPr>
        <p:txBody>
          <a:bodyPr/>
          <a:lstStyle/>
          <a:p>
            <a:endParaRPr lang="en-US"/>
          </a:p>
        </p:txBody>
      </p:sp>
      <p:sp>
        <p:nvSpPr>
          <p:cNvPr id="9" name="Freeform 9"/>
          <p:cNvSpPr/>
          <p:nvPr/>
        </p:nvSpPr>
        <p:spPr>
          <a:xfrm>
            <a:off x="9141517" y="3437331"/>
            <a:ext cx="3351626" cy="4468834"/>
          </a:xfrm>
          <a:custGeom>
            <a:avLst/>
            <a:gdLst/>
            <a:ahLst/>
            <a:cxnLst/>
            <a:rect l="l" t="t" r="r" b="b"/>
            <a:pathLst>
              <a:path w="3351626" h="4468834">
                <a:moveTo>
                  <a:pt x="0" y="0"/>
                </a:moveTo>
                <a:lnTo>
                  <a:pt x="3351626" y="0"/>
                </a:lnTo>
                <a:lnTo>
                  <a:pt x="3351626" y="4468834"/>
                </a:lnTo>
                <a:lnTo>
                  <a:pt x="0" y="4468834"/>
                </a:lnTo>
                <a:lnTo>
                  <a:pt x="0" y="0"/>
                </a:lnTo>
                <a:close/>
              </a:path>
            </a:pathLst>
          </a:custGeom>
          <a:blipFill>
            <a:blip r:embed="rId5"/>
            <a:stretch>
              <a:fillRect/>
            </a:stretch>
          </a:blipFill>
        </p:spPr>
        <p:txBody>
          <a:bodyPr/>
          <a:lstStyle/>
          <a:p>
            <a:endParaRPr lang="en-US"/>
          </a:p>
        </p:txBody>
      </p:sp>
      <p:sp>
        <p:nvSpPr>
          <p:cNvPr id="10" name="Freeform 10"/>
          <p:cNvSpPr/>
          <p:nvPr/>
        </p:nvSpPr>
        <p:spPr>
          <a:xfrm>
            <a:off x="2438266" y="3437331"/>
            <a:ext cx="3351626" cy="4468834"/>
          </a:xfrm>
          <a:custGeom>
            <a:avLst/>
            <a:gdLst/>
            <a:ahLst/>
            <a:cxnLst/>
            <a:rect l="l" t="t" r="r" b="b"/>
            <a:pathLst>
              <a:path w="3351626" h="4468834">
                <a:moveTo>
                  <a:pt x="0" y="0"/>
                </a:moveTo>
                <a:lnTo>
                  <a:pt x="3351626" y="0"/>
                </a:lnTo>
                <a:lnTo>
                  <a:pt x="3351626" y="4468834"/>
                </a:lnTo>
                <a:lnTo>
                  <a:pt x="0" y="4468834"/>
                </a:lnTo>
                <a:lnTo>
                  <a:pt x="0" y="0"/>
                </a:lnTo>
                <a:close/>
              </a:path>
            </a:pathLst>
          </a:custGeom>
          <a:blipFill>
            <a:blip r:embed="rId6"/>
            <a:stretch>
              <a:fillRect/>
            </a:stretch>
          </a:blipFill>
        </p:spPr>
        <p:txBody>
          <a:bodyPr/>
          <a:lstStyle/>
          <a:p>
            <a:endParaRPr lang="en-US"/>
          </a:p>
        </p:txBody>
      </p:sp>
      <p:sp>
        <p:nvSpPr>
          <p:cNvPr id="11" name="Freeform 11"/>
          <p:cNvSpPr/>
          <p:nvPr/>
        </p:nvSpPr>
        <p:spPr>
          <a:xfrm>
            <a:off x="12493143" y="3437331"/>
            <a:ext cx="3356591" cy="4468834"/>
          </a:xfrm>
          <a:custGeom>
            <a:avLst/>
            <a:gdLst/>
            <a:ahLst/>
            <a:cxnLst/>
            <a:rect l="l" t="t" r="r" b="b"/>
            <a:pathLst>
              <a:path w="3356591" h="4468834">
                <a:moveTo>
                  <a:pt x="0" y="0"/>
                </a:moveTo>
                <a:lnTo>
                  <a:pt x="3356591" y="0"/>
                </a:lnTo>
                <a:lnTo>
                  <a:pt x="3356591" y="4468834"/>
                </a:lnTo>
                <a:lnTo>
                  <a:pt x="0" y="4468834"/>
                </a:lnTo>
                <a:lnTo>
                  <a:pt x="0" y="0"/>
                </a:lnTo>
                <a:close/>
              </a:path>
            </a:pathLst>
          </a:custGeom>
          <a:blipFill>
            <a:blip r:embed="rId7"/>
            <a:stretch>
              <a:fillRect/>
            </a:stretch>
          </a:blipFill>
        </p:spPr>
        <p:txBody>
          <a:bodyPr/>
          <a:lstStyle/>
          <a:p>
            <a:endParaRPr lang="en-US"/>
          </a:p>
        </p:txBody>
      </p:sp>
      <p:sp>
        <p:nvSpPr>
          <p:cNvPr id="12" name="TextBox 12"/>
          <p:cNvSpPr txBox="1"/>
          <p:nvPr/>
        </p:nvSpPr>
        <p:spPr>
          <a:xfrm>
            <a:off x="1684258" y="114237"/>
            <a:ext cx="14919484" cy="2572306"/>
          </a:xfrm>
          <a:prstGeom prst="rect">
            <a:avLst/>
          </a:prstGeom>
        </p:spPr>
        <p:txBody>
          <a:bodyPr lIns="0" tIns="0" rIns="0" bIns="0" rtlCol="0" anchor="t">
            <a:spAutoFit/>
          </a:bodyPr>
          <a:lstStyle/>
          <a:p>
            <a:pPr algn="ctr">
              <a:lnSpc>
                <a:spcPts val="20969"/>
              </a:lnSpc>
            </a:pPr>
            <a:r>
              <a:rPr lang="en-US" sz="14978">
                <a:solidFill>
                  <a:srgbClr val="010E3E"/>
                </a:solidFill>
                <a:latin typeface="Londrina Solid"/>
                <a:ea typeface="Londrina Solid"/>
                <a:cs typeface="Londrina Solid"/>
                <a:sym typeface="Londrina Solid"/>
              </a:rPr>
              <a:t>7, 8, 9, and 10 weeks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TextBox 5"/>
          <p:cNvSpPr txBox="1"/>
          <p:nvPr/>
        </p:nvSpPr>
        <p:spPr>
          <a:xfrm>
            <a:off x="12221126" y="292732"/>
            <a:ext cx="4912719" cy="1644638"/>
          </a:xfrm>
          <a:prstGeom prst="rect">
            <a:avLst/>
          </a:prstGeom>
        </p:spPr>
        <p:txBody>
          <a:bodyPr lIns="0" tIns="0" rIns="0" bIns="0" rtlCol="0" anchor="t">
            <a:spAutoFit/>
          </a:bodyPr>
          <a:lstStyle/>
          <a:p>
            <a:pPr algn="r">
              <a:lnSpc>
                <a:spcPts val="13300"/>
              </a:lnSpc>
            </a:pPr>
            <a:r>
              <a:rPr lang="en-US" sz="9500" spc="475">
                <a:solidFill>
                  <a:srgbClr val="010E3E"/>
                </a:solidFill>
                <a:latin typeface="Londrina Solid"/>
                <a:ea typeface="Londrina Solid"/>
                <a:cs typeface="Londrina Solid"/>
                <a:sym typeface="Londrina Solid"/>
              </a:rPr>
              <a:t>12 WEEKS</a:t>
            </a:r>
          </a:p>
        </p:txBody>
      </p:sp>
      <p:sp>
        <p:nvSpPr>
          <p:cNvPr id="6" name="Freeform 6"/>
          <p:cNvSpPr/>
          <p:nvPr/>
        </p:nvSpPr>
        <p:spPr>
          <a:xfrm>
            <a:off x="1303417" y="286703"/>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7" name="Group 7"/>
          <p:cNvGrpSpPr/>
          <p:nvPr/>
        </p:nvGrpSpPr>
        <p:grpSpPr>
          <a:xfrm>
            <a:off x="2041092" y="1407895"/>
            <a:ext cx="8238245" cy="7498713"/>
            <a:chOff x="0" y="-57150"/>
            <a:chExt cx="10984327" cy="9998284"/>
          </a:xfrm>
        </p:grpSpPr>
        <p:sp>
          <p:nvSpPr>
            <p:cNvPr id="8" name="TextBox 8"/>
            <p:cNvSpPr txBox="1"/>
            <p:nvPr/>
          </p:nvSpPr>
          <p:spPr>
            <a:xfrm>
              <a:off x="2874795" y="-57150"/>
              <a:ext cx="5234737"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Size of a lime</a:t>
              </a:r>
            </a:p>
          </p:txBody>
        </p:sp>
        <p:sp>
          <p:nvSpPr>
            <p:cNvPr id="9" name="TextBox 9"/>
            <p:cNvSpPr txBox="1"/>
            <p:nvPr/>
          </p:nvSpPr>
          <p:spPr>
            <a:xfrm>
              <a:off x="1644577" y="1020753"/>
              <a:ext cx="7695171"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Fingers can open and close.</a:t>
              </a:r>
            </a:p>
          </p:txBody>
        </p:sp>
        <p:sp>
          <p:nvSpPr>
            <p:cNvPr id="10" name="TextBox 10"/>
            <p:cNvSpPr txBox="1"/>
            <p:nvPr/>
          </p:nvSpPr>
          <p:spPr>
            <a:xfrm>
              <a:off x="503993" y="2974957"/>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Toes can curl.</a:t>
              </a:r>
            </a:p>
          </p:txBody>
        </p:sp>
        <p:sp>
          <p:nvSpPr>
            <p:cNvPr id="11" name="TextBox 11"/>
            <p:cNvSpPr txBox="1"/>
            <p:nvPr/>
          </p:nvSpPr>
          <p:spPr>
            <a:xfrm>
              <a:off x="1644577" y="4052859"/>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swallow.</a:t>
              </a:r>
            </a:p>
          </p:txBody>
        </p:sp>
        <p:sp>
          <p:nvSpPr>
            <p:cNvPr id="12" name="TextBox 12"/>
            <p:cNvSpPr txBox="1"/>
            <p:nvPr/>
          </p:nvSpPr>
          <p:spPr>
            <a:xfrm>
              <a:off x="403952" y="5130764"/>
              <a:ext cx="10176423"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feels and responds to touch and pain.</a:t>
              </a:r>
            </a:p>
          </p:txBody>
        </p:sp>
        <p:sp>
          <p:nvSpPr>
            <p:cNvPr id="13" name="TextBox 13"/>
            <p:cNvSpPr txBox="1"/>
            <p:nvPr/>
          </p:nvSpPr>
          <p:spPr>
            <a:xfrm>
              <a:off x="0" y="7084968"/>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smile.</a:t>
              </a:r>
            </a:p>
          </p:txBody>
        </p:sp>
        <p:sp>
          <p:nvSpPr>
            <p:cNvPr id="14" name="TextBox 14"/>
            <p:cNvSpPr txBox="1"/>
            <p:nvPr/>
          </p:nvSpPr>
          <p:spPr>
            <a:xfrm>
              <a:off x="1644577" y="8162870"/>
              <a:ext cx="7695171"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suck his or her thumb.</a:t>
              </a:r>
            </a:p>
          </p:txBody>
        </p:sp>
      </p:grpSp>
      <p:sp>
        <p:nvSpPr>
          <p:cNvPr id="15" name="Freeform 15"/>
          <p:cNvSpPr/>
          <p:nvPr/>
        </p:nvSpPr>
        <p:spPr>
          <a:xfrm rot="-1043143">
            <a:off x="9986028" y="2038598"/>
            <a:ext cx="6037305" cy="8356132"/>
          </a:xfrm>
          <a:custGeom>
            <a:avLst/>
            <a:gdLst/>
            <a:ahLst/>
            <a:cxnLst/>
            <a:rect l="l" t="t" r="r" b="b"/>
            <a:pathLst>
              <a:path w="6037305" h="8356132">
                <a:moveTo>
                  <a:pt x="0" y="0"/>
                </a:moveTo>
                <a:lnTo>
                  <a:pt x="6037306" y="0"/>
                </a:lnTo>
                <a:lnTo>
                  <a:pt x="6037306" y="8356132"/>
                </a:lnTo>
                <a:lnTo>
                  <a:pt x="0" y="83561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4343864" y="3907465"/>
            <a:ext cx="9600272" cy="2472070"/>
          </a:xfrm>
          <a:custGeom>
            <a:avLst/>
            <a:gdLst/>
            <a:ahLst/>
            <a:cxnLst/>
            <a:rect l="l" t="t" r="r" b="b"/>
            <a:pathLst>
              <a:path w="9600272" h="2472070">
                <a:moveTo>
                  <a:pt x="0" y="0"/>
                </a:moveTo>
                <a:lnTo>
                  <a:pt x="9600272" y="0"/>
                </a:lnTo>
                <a:lnTo>
                  <a:pt x="9600272" y="2472070"/>
                </a:lnTo>
                <a:lnTo>
                  <a:pt x="0" y="24720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4031632" y="1305916"/>
            <a:ext cx="10224735" cy="2198370"/>
          </a:xfrm>
          <a:prstGeom prst="rect">
            <a:avLst/>
          </a:prstGeom>
        </p:spPr>
        <p:txBody>
          <a:bodyPr lIns="0" tIns="0" rIns="0" bIns="0" rtlCol="0" anchor="t">
            <a:spAutoFit/>
          </a:bodyPr>
          <a:lstStyle/>
          <a:p>
            <a:pPr algn="ctr">
              <a:lnSpc>
                <a:spcPts val="5880"/>
              </a:lnSpc>
              <a:spcBef>
                <a:spcPct val="0"/>
              </a:spcBef>
            </a:pPr>
            <a:r>
              <a:rPr lang="en-US" sz="4200">
                <a:solidFill>
                  <a:srgbClr val="000000"/>
                </a:solidFill>
                <a:latin typeface="Amiko"/>
                <a:ea typeface="Amiko"/>
                <a:cs typeface="Amiko"/>
                <a:sym typeface="Amiko"/>
              </a:rPr>
              <a:t>Psalm 139:13- “For you created my inmost being; you knit me together in my mother’s womb.”</a:t>
            </a:r>
          </a:p>
        </p:txBody>
      </p:sp>
      <p:sp>
        <p:nvSpPr>
          <p:cNvPr id="10" name="TextBox 10"/>
          <p:cNvSpPr txBox="1"/>
          <p:nvPr/>
        </p:nvSpPr>
        <p:spPr>
          <a:xfrm>
            <a:off x="4334596" y="6703385"/>
            <a:ext cx="9618807" cy="2198370"/>
          </a:xfrm>
          <a:prstGeom prst="rect">
            <a:avLst/>
          </a:prstGeom>
        </p:spPr>
        <p:txBody>
          <a:bodyPr lIns="0" tIns="0" rIns="0" bIns="0" rtlCol="0" anchor="t">
            <a:spAutoFit/>
          </a:bodyPr>
          <a:lstStyle/>
          <a:p>
            <a:pPr algn="ctr">
              <a:lnSpc>
                <a:spcPts val="5880"/>
              </a:lnSpc>
              <a:spcBef>
                <a:spcPct val="0"/>
              </a:spcBef>
            </a:pPr>
            <a:r>
              <a:rPr lang="en-US" sz="4200">
                <a:solidFill>
                  <a:srgbClr val="000000"/>
                </a:solidFill>
                <a:latin typeface="Amiko"/>
                <a:ea typeface="Amiko"/>
                <a:cs typeface="Amiko"/>
                <a:sym typeface="Amiko"/>
              </a:rPr>
              <a:t>All the parts of a baby are made with purpose by God. None of it is an accident.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1" y="1516506"/>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Freeform 5"/>
          <p:cNvSpPr/>
          <p:nvPr/>
        </p:nvSpPr>
        <p:spPr>
          <a:xfrm>
            <a:off x="7177375" y="292732"/>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8017741" y="1681039"/>
            <a:ext cx="8238245" cy="7346350"/>
            <a:chOff x="-1" y="132208"/>
            <a:chExt cx="10984327" cy="9795134"/>
          </a:xfrm>
        </p:grpSpPr>
        <p:sp>
          <p:nvSpPr>
            <p:cNvPr id="7" name="TextBox 7"/>
            <p:cNvSpPr txBox="1"/>
            <p:nvPr/>
          </p:nvSpPr>
          <p:spPr>
            <a:xfrm>
              <a:off x="2874792" y="132208"/>
              <a:ext cx="5234737" cy="808143"/>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Size of a banana</a:t>
              </a:r>
            </a:p>
          </p:txBody>
        </p:sp>
        <p:sp>
          <p:nvSpPr>
            <p:cNvPr id="8" name="TextBox 8"/>
            <p:cNvSpPr txBox="1"/>
            <p:nvPr/>
          </p:nvSpPr>
          <p:spPr>
            <a:xfrm>
              <a:off x="1644577" y="954453"/>
              <a:ext cx="7695171" cy="889132"/>
            </a:xfrm>
            <a:prstGeom prst="rect">
              <a:avLst/>
            </a:prstGeom>
          </p:spPr>
          <p:txBody>
            <a:bodyPr lIns="0" tIns="0" rIns="0" bIns="0" rtlCol="0" anchor="t">
              <a:spAutoFit/>
            </a:bodyPr>
            <a:lstStyle/>
            <a:p>
              <a:pPr algn="ctr">
                <a:lnSpc>
                  <a:spcPts val="5180"/>
                </a:lnSpc>
                <a:spcBef>
                  <a:spcPct val="0"/>
                </a:spcBef>
              </a:pPr>
              <a:endParaRPr lang="en-US" sz="3700" dirty="0">
                <a:solidFill>
                  <a:srgbClr val="000000"/>
                </a:solidFill>
                <a:latin typeface="Amiko"/>
                <a:ea typeface="Amiko"/>
                <a:cs typeface="Amiko"/>
                <a:sym typeface="Amiko"/>
              </a:endParaRPr>
            </a:p>
          </p:txBody>
        </p:sp>
        <p:sp>
          <p:nvSpPr>
            <p:cNvPr id="9" name="TextBox 9"/>
            <p:cNvSpPr txBox="1"/>
            <p:nvPr/>
          </p:nvSpPr>
          <p:spPr>
            <a:xfrm>
              <a:off x="503992" y="2460446"/>
              <a:ext cx="9976339" cy="808143"/>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Can make facial expressions</a:t>
              </a:r>
            </a:p>
          </p:txBody>
        </p:sp>
        <p:sp>
          <p:nvSpPr>
            <p:cNvPr id="10" name="TextBox 10"/>
            <p:cNvSpPr txBox="1"/>
            <p:nvPr/>
          </p:nvSpPr>
          <p:spPr>
            <a:xfrm>
              <a:off x="1507655" y="1226588"/>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Practices swallowing</a:t>
              </a:r>
            </a:p>
          </p:txBody>
        </p:sp>
        <p:sp>
          <p:nvSpPr>
            <p:cNvPr id="11" name="TextBox 11"/>
            <p:cNvSpPr txBox="1"/>
            <p:nvPr/>
          </p:nvSpPr>
          <p:spPr>
            <a:xfrm>
              <a:off x="-1" y="3667888"/>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Over half-way through pregnancy</a:t>
              </a:r>
            </a:p>
          </p:txBody>
        </p:sp>
        <p:sp>
          <p:nvSpPr>
            <p:cNvPr id="12" name="TextBox 12"/>
            <p:cNvSpPr txBox="1"/>
            <p:nvPr/>
          </p:nvSpPr>
          <p:spPr>
            <a:xfrm>
              <a:off x="-1" y="4777299"/>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Taste buds are working.</a:t>
              </a:r>
            </a:p>
          </p:txBody>
        </p:sp>
        <p:sp>
          <p:nvSpPr>
            <p:cNvPr id="13" name="TextBox 13"/>
            <p:cNvSpPr txBox="1"/>
            <p:nvPr/>
          </p:nvSpPr>
          <p:spPr>
            <a:xfrm>
              <a:off x="1644578" y="6012470"/>
              <a:ext cx="7695171"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Eyebrows and eyelashes are growing.</a:t>
              </a:r>
            </a:p>
          </p:txBody>
        </p:sp>
        <p:sp>
          <p:nvSpPr>
            <p:cNvPr id="14" name="TextBox 14"/>
            <p:cNvSpPr txBox="1"/>
            <p:nvPr/>
          </p:nvSpPr>
          <p:spPr>
            <a:xfrm>
              <a:off x="1846551" y="8149078"/>
              <a:ext cx="7291219"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Can open and close eyes.</a:t>
              </a:r>
            </a:p>
          </p:txBody>
        </p:sp>
      </p:grpSp>
      <p:sp>
        <p:nvSpPr>
          <p:cNvPr id="15" name="TextBox 15"/>
          <p:cNvSpPr txBox="1"/>
          <p:nvPr/>
        </p:nvSpPr>
        <p:spPr>
          <a:xfrm>
            <a:off x="1028700" y="292732"/>
            <a:ext cx="4995345" cy="1573316"/>
          </a:xfrm>
          <a:prstGeom prst="rect">
            <a:avLst/>
          </a:prstGeom>
        </p:spPr>
        <p:txBody>
          <a:bodyPr lIns="0" tIns="0" rIns="0" bIns="0" rtlCol="0" anchor="t">
            <a:spAutoFit/>
          </a:bodyPr>
          <a:lstStyle/>
          <a:p>
            <a:pPr algn="l">
              <a:lnSpc>
                <a:spcPts val="13300"/>
              </a:lnSpc>
            </a:pPr>
            <a:r>
              <a:rPr lang="en-US" sz="9500" spc="475" dirty="0">
                <a:solidFill>
                  <a:srgbClr val="010E3E"/>
                </a:solidFill>
                <a:latin typeface="Londrina Solid"/>
                <a:ea typeface="Londrina Solid"/>
                <a:cs typeface="Londrina Solid"/>
                <a:sym typeface="Londrina Solid"/>
              </a:rPr>
              <a:t>22 WEEKS</a:t>
            </a:r>
          </a:p>
        </p:txBody>
      </p:sp>
      <p:sp>
        <p:nvSpPr>
          <p:cNvPr id="16" name="Freeform 16"/>
          <p:cNvSpPr/>
          <p:nvPr/>
        </p:nvSpPr>
        <p:spPr>
          <a:xfrm rot="-432794">
            <a:off x="1401411" y="1801426"/>
            <a:ext cx="6711035" cy="8576402"/>
          </a:xfrm>
          <a:custGeom>
            <a:avLst/>
            <a:gdLst/>
            <a:ahLst/>
            <a:cxnLst/>
            <a:rect l="l" t="t" r="r" b="b"/>
            <a:pathLst>
              <a:path w="6711035" h="8576402">
                <a:moveTo>
                  <a:pt x="0" y="0"/>
                </a:moveTo>
                <a:lnTo>
                  <a:pt x="6711035" y="0"/>
                </a:lnTo>
                <a:lnTo>
                  <a:pt x="6711035" y="8576403"/>
                </a:lnTo>
                <a:lnTo>
                  <a:pt x="0" y="85764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6323940" y="3365520"/>
            <a:ext cx="5640120" cy="2813010"/>
          </a:xfrm>
          <a:custGeom>
            <a:avLst/>
            <a:gdLst/>
            <a:ahLst/>
            <a:cxnLst/>
            <a:rect l="l" t="t" r="r" b="b"/>
            <a:pathLst>
              <a:path w="5640120" h="2813010">
                <a:moveTo>
                  <a:pt x="0" y="0"/>
                </a:moveTo>
                <a:lnTo>
                  <a:pt x="5640120" y="0"/>
                </a:lnTo>
                <a:lnTo>
                  <a:pt x="5640120" y="2813010"/>
                </a:lnTo>
                <a:lnTo>
                  <a:pt x="0" y="2813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2365331" y="962025"/>
            <a:ext cx="13557338" cy="1889760"/>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Amiko"/>
                <a:ea typeface="Amiko"/>
                <a:cs typeface="Amiko"/>
                <a:sym typeface="Amiko"/>
              </a:rPr>
              <a:t>Psalm 139:14- “I praise you because I am fearfully and wonderfully made; your works are wonderful, I know that full well.”</a:t>
            </a:r>
          </a:p>
        </p:txBody>
      </p:sp>
      <p:sp>
        <p:nvSpPr>
          <p:cNvPr id="10" name="TextBox 10"/>
          <p:cNvSpPr txBox="1"/>
          <p:nvPr/>
        </p:nvSpPr>
        <p:spPr>
          <a:xfrm>
            <a:off x="2365331" y="6626205"/>
            <a:ext cx="13557338" cy="2564805"/>
          </a:xfrm>
          <a:prstGeom prst="rect">
            <a:avLst/>
          </a:prstGeom>
        </p:spPr>
        <p:txBody>
          <a:bodyPr lIns="0" tIns="0" rIns="0" bIns="0" rtlCol="0" anchor="t">
            <a:spAutoFit/>
          </a:bodyPr>
          <a:lstStyle/>
          <a:p>
            <a:pPr algn="ctr">
              <a:lnSpc>
                <a:spcPts val="5040"/>
              </a:lnSpc>
              <a:spcBef>
                <a:spcPct val="0"/>
              </a:spcBef>
            </a:pPr>
            <a:r>
              <a:rPr lang="en-US" sz="3600" dirty="0">
                <a:solidFill>
                  <a:srgbClr val="000000"/>
                </a:solidFill>
                <a:latin typeface="Amiko"/>
                <a:ea typeface="Amiko"/>
                <a:cs typeface="Amiko"/>
                <a:sym typeface="Amiko"/>
              </a:rPr>
              <a:t>We praise and thank God for making all of us with such care. Since god put so much care, time, and work into creating each baby, we want to take care of them, protect them, and thank God for them.</a:t>
            </a:r>
          </a:p>
        </p:txBody>
      </p:sp>
    </p:spTree>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0" y="286703"/>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TextBox 5"/>
          <p:cNvSpPr txBox="1"/>
          <p:nvPr/>
        </p:nvSpPr>
        <p:spPr>
          <a:xfrm>
            <a:off x="12221126" y="292732"/>
            <a:ext cx="4912719" cy="1644638"/>
          </a:xfrm>
          <a:prstGeom prst="rect">
            <a:avLst/>
          </a:prstGeom>
        </p:spPr>
        <p:txBody>
          <a:bodyPr lIns="0" tIns="0" rIns="0" bIns="0" rtlCol="0" anchor="t">
            <a:spAutoFit/>
          </a:bodyPr>
          <a:lstStyle/>
          <a:p>
            <a:pPr algn="r">
              <a:lnSpc>
                <a:spcPts val="13300"/>
              </a:lnSpc>
            </a:pPr>
            <a:r>
              <a:rPr lang="en-US" sz="9500" spc="475">
                <a:solidFill>
                  <a:srgbClr val="010E3E"/>
                </a:solidFill>
                <a:latin typeface="Londrina Solid"/>
                <a:ea typeface="Londrina Solid"/>
                <a:cs typeface="Londrina Solid"/>
                <a:sym typeface="Londrina Solid"/>
              </a:rPr>
              <a:t>26 WEEKS</a:t>
            </a:r>
          </a:p>
        </p:txBody>
      </p:sp>
      <p:sp>
        <p:nvSpPr>
          <p:cNvPr id="6" name="Freeform 6"/>
          <p:cNvSpPr/>
          <p:nvPr/>
        </p:nvSpPr>
        <p:spPr>
          <a:xfrm>
            <a:off x="1251500" y="316336"/>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7" name="Group 7"/>
          <p:cNvGrpSpPr/>
          <p:nvPr/>
        </p:nvGrpSpPr>
        <p:grpSpPr>
          <a:xfrm>
            <a:off x="2344055" y="2872314"/>
            <a:ext cx="7632317" cy="4560251"/>
            <a:chOff x="0" y="-57150"/>
            <a:chExt cx="10176423" cy="6080335"/>
          </a:xfrm>
        </p:grpSpPr>
        <p:sp>
          <p:nvSpPr>
            <p:cNvPr id="8" name="TextBox 8"/>
            <p:cNvSpPr txBox="1"/>
            <p:nvPr/>
          </p:nvSpPr>
          <p:spPr>
            <a:xfrm>
              <a:off x="628223" y="-57150"/>
              <a:ext cx="8919978"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Size of a head of cauliflower</a:t>
              </a:r>
            </a:p>
          </p:txBody>
        </p:sp>
        <p:sp>
          <p:nvSpPr>
            <p:cNvPr id="9" name="TextBox 9"/>
            <p:cNvSpPr txBox="1"/>
            <p:nvPr/>
          </p:nvSpPr>
          <p:spPr>
            <a:xfrm>
              <a:off x="620313" y="1240651"/>
              <a:ext cx="8935798"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Sweat glands are working.</a:t>
              </a:r>
            </a:p>
          </p:txBody>
        </p:sp>
        <p:sp>
          <p:nvSpPr>
            <p:cNvPr id="10" name="TextBox 10"/>
            <p:cNvSpPr txBox="1"/>
            <p:nvPr/>
          </p:nvSpPr>
          <p:spPr>
            <a:xfrm>
              <a:off x="100041" y="2538452"/>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hear you.</a:t>
              </a:r>
            </a:p>
          </p:txBody>
        </p:sp>
        <p:sp>
          <p:nvSpPr>
            <p:cNvPr id="11" name="TextBox 11"/>
            <p:cNvSpPr txBox="1"/>
            <p:nvPr/>
          </p:nvSpPr>
          <p:spPr>
            <a:xfrm>
              <a:off x="1240625" y="3836253"/>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Lungs are developing.</a:t>
              </a:r>
            </a:p>
          </p:txBody>
        </p:sp>
        <p:sp>
          <p:nvSpPr>
            <p:cNvPr id="12" name="TextBox 12"/>
            <p:cNvSpPr txBox="1"/>
            <p:nvPr/>
          </p:nvSpPr>
          <p:spPr>
            <a:xfrm>
              <a:off x="0" y="5134053"/>
              <a:ext cx="10176423"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Immune system is developing.</a:t>
              </a:r>
            </a:p>
          </p:txBody>
        </p:sp>
      </p:grpSp>
      <p:sp>
        <p:nvSpPr>
          <p:cNvPr id="13" name="Freeform 13"/>
          <p:cNvSpPr/>
          <p:nvPr/>
        </p:nvSpPr>
        <p:spPr>
          <a:xfrm rot="-119548">
            <a:off x="9552353" y="1545087"/>
            <a:ext cx="6983800" cy="8465212"/>
          </a:xfrm>
          <a:custGeom>
            <a:avLst/>
            <a:gdLst/>
            <a:ahLst/>
            <a:cxnLst/>
            <a:rect l="l" t="t" r="r" b="b"/>
            <a:pathLst>
              <a:path w="6983800" h="8465212">
                <a:moveTo>
                  <a:pt x="0" y="0"/>
                </a:moveTo>
                <a:lnTo>
                  <a:pt x="6983800" y="0"/>
                </a:lnTo>
                <a:lnTo>
                  <a:pt x="6983800" y="8465213"/>
                </a:lnTo>
                <a:lnTo>
                  <a:pt x="0" y="84652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5486400" y="4483227"/>
            <a:ext cx="7315200" cy="2596896"/>
          </a:xfrm>
          <a:custGeom>
            <a:avLst/>
            <a:gdLst/>
            <a:ahLst/>
            <a:cxnLst/>
            <a:rect l="l" t="t" r="r" b="b"/>
            <a:pathLst>
              <a:path w="7315200" h="2596896">
                <a:moveTo>
                  <a:pt x="0" y="0"/>
                </a:moveTo>
                <a:lnTo>
                  <a:pt x="7315200" y="0"/>
                </a:lnTo>
                <a:lnTo>
                  <a:pt x="7315200" y="2596896"/>
                </a:lnTo>
                <a:lnTo>
                  <a:pt x="0" y="25968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2365331" y="962025"/>
            <a:ext cx="13557338" cy="3166110"/>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Amiko"/>
                <a:ea typeface="Amiko"/>
                <a:cs typeface="Amiko"/>
                <a:sym typeface="Amiko"/>
              </a:rPr>
              <a:t>Psalm 139:14- “My frame was not hidden from you when I was made in the secret place. When I was woven together in the depths of the earth, your eyes saw my unformed body. All the days ordained for me were written in your book before one of them came to be.”</a:t>
            </a:r>
          </a:p>
        </p:txBody>
      </p:sp>
      <p:sp>
        <p:nvSpPr>
          <p:cNvPr id="10" name="TextBox 10"/>
          <p:cNvSpPr txBox="1"/>
          <p:nvPr/>
        </p:nvSpPr>
        <p:spPr>
          <a:xfrm>
            <a:off x="2365331" y="7368540"/>
            <a:ext cx="13557338" cy="1889760"/>
          </a:xfrm>
          <a:prstGeom prst="rect">
            <a:avLst/>
          </a:prstGeom>
        </p:spPr>
        <p:txBody>
          <a:bodyPr lIns="0" tIns="0" rIns="0" bIns="0" rtlCol="0" anchor="t">
            <a:spAutoFit/>
          </a:bodyPr>
          <a:lstStyle/>
          <a:p>
            <a:pPr algn="ctr">
              <a:lnSpc>
                <a:spcPts val="5040"/>
              </a:lnSpc>
              <a:spcBef>
                <a:spcPct val="0"/>
              </a:spcBef>
            </a:pPr>
            <a:r>
              <a:rPr lang="en-US" sz="3600" dirty="0">
                <a:solidFill>
                  <a:srgbClr val="000000"/>
                </a:solidFill>
                <a:latin typeface="Amiko"/>
                <a:ea typeface="Amiko"/>
                <a:cs typeface="Amiko"/>
                <a:sym typeface="Amiko"/>
              </a:rPr>
              <a:t>God has each person’s life planned - “written in His Book” - before that life ever began. That is how well He cares and knows each person.</a:t>
            </a:r>
          </a:p>
        </p:txBody>
      </p:sp>
    </p:spTree>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1" y="138642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Freeform 5"/>
          <p:cNvSpPr/>
          <p:nvPr/>
        </p:nvSpPr>
        <p:spPr>
          <a:xfrm>
            <a:off x="7280068" y="319391"/>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8017742" y="2490048"/>
            <a:ext cx="8238245" cy="5390160"/>
            <a:chOff x="0" y="-57150"/>
            <a:chExt cx="10984327" cy="7186879"/>
          </a:xfrm>
        </p:grpSpPr>
        <p:sp>
          <p:nvSpPr>
            <p:cNvPr id="7" name="TextBox 7"/>
            <p:cNvSpPr txBox="1"/>
            <p:nvPr/>
          </p:nvSpPr>
          <p:spPr>
            <a:xfrm>
              <a:off x="1809831" y="-57150"/>
              <a:ext cx="7364665"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Size of a large cabbage</a:t>
              </a:r>
            </a:p>
          </p:txBody>
        </p:sp>
        <p:sp>
          <p:nvSpPr>
            <p:cNvPr id="8" name="TextBox 8"/>
            <p:cNvSpPr txBox="1"/>
            <p:nvPr/>
          </p:nvSpPr>
          <p:spPr>
            <a:xfrm>
              <a:off x="1644577" y="1202399"/>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is very active.</a:t>
              </a:r>
            </a:p>
          </p:txBody>
        </p:sp>
        <p:sp>
          <p:nvSpPr>
            <p:cNvPr id="9" name="TextBox 9"/>
            <p:cNvSpPr txBox="1"/>
            <p:nvPr/>
          </p:nvSpPr>
          <p:spPr>
            <a:xfrm>
              <a:off x="503993" y="2461948"/>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Others can see movement.</a:t>
              </a:r>
            </a:p>
          </p:txBody>
        </p:sp>
        <p:sp>
          <p:nvSpPr>
            <p:cNvPr id="10" name="TextBox 10"/>
            <p:cNvSpPr txBox="1"/>
            <p:nvPr/>
          </p:nvSpPr>
          <p:spPr>
            <a:xfrm>
              <a:off x="1059733" y="3721497"/>
              <a:ext cx="8864858" cy="889132"/>
            </a:xfrm>
            <a:prstGeom prst="rect">
              <a:avLst/>
            </a:prstGeom>
          </p:spPr>
          <p:txBody>
            <a:bodyPr wrap="square"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Bones are fully developed.</a:t>
              </a:r>
            </a:p>
          </p:txBody>
        </p:sp>
        <p:sp>
          <p:nvSpPr>
            <p:cNvPr id="11" name="TextBox 11"/>
            <p:cNvSpPr txBox="1"/>
            <p:nvPr/>
          </p:nvSpPr>
          <p:spPr>
            <a:xfrm>
              <a:off x="0" y="4981048"/>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is gaining fat.</a:t>
              </a:r>
            </a:p>
          </p:txBody>
        </p:sp>
        <p:sp>
          <p:nvSpPr>
            <p:cNvPr id="12" name="TextBox 12"/>
            <p:cNvSpPr txBox="1"/>
            <p:nvPr/>
          </p:nvSpPr>
          <p:spPr>
            <a:xfrm>
              <a:off x="0" y="6240597"/>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Eyes are open.</a:t>
              </a:r>
            </a:p>
          </p:txBody>
        </p:sp>
      </p:grpSp>
      <p:sp>
        <p:nvSpPr>
          <p:cNvPr id="13" name="TextBox 13"/>
          <p:cNvSpPr txBox="1"/>
          <p:nvPr/>
        </p:nvSpPr>
        <p:spPr>
          <a:xfrm>
            <a:off x="1028700" y="292732"/>
            <a:ext cx="4995345" cy="1644638"/>
          </a:xfrm>
          <a:prstGeom prst="rect">
            <a:avLst/>
          </a:prstGeom>
        </p:spPr>
        <p:txBody>
          <a:bodyPr lIns="0" tIns="0" rIns="0" bIns="0" rtlCol="0" anchor="t">
            <a:spAutoFit/>
          </a:bodyPr>
          <a:lstStyle/>
          <a:p>
            <a:pPr algn="l">
              <a:lnSpc>
                <a:spcPts val="13300"/>
              </a:lnSpc>
            </a:pPr>
            <a:r>
              <a:rPr lang="en-US" sz="9500" spc="475">
                <a:solidFill>
                  <a:srgbClr val="010E3E"/>
                </a:solidFill>
                <a:latin typeface="Londrina Solid"/>
                <a:ea typeface="Londrina Solid"/>
                <a:cs typeface="Londrina Solid"/>
                <a:sym typeface="Londrina Solid"/>
              </a:rPr>
              <a:t>30 WEEKS</a:t>
            </a:r>
          </a:p>
        </p:txBody>
      </p:sp>
      <p:sp>
        <p:nvSpPr>
          <p:cNvPr id="14" name="Freeform 14"/>
          <p:cNvSpPr/>
          <p:nvPr/>
        </p:nvSpPr>
        <p:spPr>
          <a:xfrm>
            <a:off x="1384108" y="1712630"/>
            <a:ext cx="6745640" cy="8078611"/>
          </a:xfrm>
          <a:custGeom>
            <a:avLst/>
            <a:gdLst/>
            <a:ahLst/>
            <a:cxnLst/>
            <a:rect l="l" t="t" r="r" b="b"/>
            <a:pathLst>
              <a:path w="6745640" h="8078611">
                <a:moveTo>
                  <a:pt x="0" y="0"/>
                </a:moveTo>
                <a:lnTo>
                  <a:pt x="6745640" y="0"/>
                </a:lnTo>
                <a:lnTo>
                  <a:pt x="6745640" y="8078611"/>
                </a:lnTo>
                <a:lnTo>
                  <a:pt x="0" y="807861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6713424" y="3326636"/>
            <a:ext cx="4861151" cy="4338577"/>
          </a:xfrm>
          <a:custGeom>
            <a:avLst/>
            <a:gdLst/>
            <a:ahLst/>
            <a:cxnLst/>
            <a:rect l="l" t="t" r="r" b="b"/>
            <a:pathLst>
              <a:path w="4861151" h="4338577">
                <a:moveTo>
                  <a:pt x="0" y="0"/>
                </a:moveTo>
                <a:lnTo>
                  <a:pt x="4861152" y="0"/>
                </a:lnTo>
                <a:lnTo>
                  <a:pt x="4861152" y="4338578"/>
                </a:lnTo>
                <a:lnTo>
                  <a:pt x="0" y="43385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2365331" y="962025"/>
            <a:ext cx="13557338" cy="207962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Amiko"/>
                <a:ea typeface="Amiko"/>
                <a:cs typeface="Amiko"/>
                <a:sym typeface="Amiko"/>
              </a:rPr>
              <a:t>Psalm 49:1- “Listen to me, you islands; hear this, you distant nations: Before I was born the Lord called me; from my birth he has made mention of my name.”</a:t>
            </a:r>
          </a:p>
        </p:txBody>
      </p:sp>
      <p:sp>
        <p:nvSpPr>
          <p:cNvPr id="10" name="TextBox 10"/>
          <p:cNvSpPr txBox="1"/>
          <p:nvPr/>
        </p:nvSpPr>
        <p:spPr>
          <a:xfrm>
            <a:off x="2365331" y="7883525"/>
            <a:ext cx="13557338" cy="13747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Amiko"/>
                <a:ea typeface="Amiko"/>
                <a:cs typeface="Amiko"/>
                <a:sym typeface="Amiko"/>
              </a:rPr>
              <a:t>God calls us as His children and knows our name even before we are born!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8974224" y="1028700"/>
            <a:ext cx="6286590" cy="6286590"/>
          </a:xfrm>
          <a:custGeom>
            <a:avLst/>
            <a:gdLst/>
            <a:ahLst/>
            <a:cxnLst/>
            <a:rect l="l" t="t" r="r" b="b"/>
            <a:pathLst>
              <a:path w="6286590" h="6286590">
                <a:moveTo>
                  <a:pt x="0" y="0"/>
                </a:moveTo>
                <a:lnTo>
                  <a:pt x="6286590" y="0"/>
                </a:lnTo>
                <a:lnTo>
                  <a:pt x="6286590" y="6286590"/>
                </a:lnTo>
                <a:lnTo>
                  <a:pt x="0" y="6286590"/>
                </a:lnTo>
                <a:lnTo>
                  <a:pt x="0" y="0"/>
                </a:lnTo>
                <a:close/>
              </a:path>
            </a:pathLst>
          </a:custGeom>
          <a:blipFill>
            <a:blip r:embed="rId4"/>
            <a:stretch>
              <a:fillRect/>
            </a:stretch>
          </a:blipFill>
        </p:spPr>
        <p:txBody>
          <a:bodyPr/>
          <a:lstStyle/>
          <a:p>
            <a:endParaRPr lang="en-US"/>
          </a:p>
        </p:txBody>
      </p:sp>
      <p:sp>
        <p:nvSpPr>
          <p:cNvPr id="9" name="Freeform 9"/>
          <p:cNvSpPr/>
          <p:nvPr/>
        </p:nvSpPr>
        <p:spPr>
          <a:xfrm>
            <a:off x="3027186" y="1028700"/>
            <a:ext cx="6286590" cy="6286590"/>
          </a:xfrm>
          <a:custGeom>
            <a:avLst/>
            <a:gdLst/>
            <a:ahLst/>
            <a:cxnLst/>
            <a:rect l="l" t="t" r="r" b="b"/>
            <a:pathLst>
              <a:path w="6286590" h="6286590">
                <a:moveTo>
                  <a:pt x="0" y="0"/>
                </a:moveTo>
                <a:lnTo>
                  <a:pt x="6286590" y="0"/>
                </a:lnTo>
                <a:lnTo>
                  <a:pt x="6286590" y="6286590"/>
                </a:lnTo>
                <a:lnTo>
                  <a:pt x="0" y="6286590"/>
                </a:lnTo>
                <a:lnTo>
                  <a:pt x="0" y="0"/>
                </a:lnTo>
                <a:close/>
              </a:path>
            </a:pathLst>
          </a:custGeom>
          <a:blipFill>
            <a:blip r:embed="rId5"/>
            <a:stretch>
              <a:fillRect l="-36165" r="-41612"/>
            </a:stretch>
          </a:blipFill>
        </p:spPr>
        <p:txBody>
          <a:bodyPr/>
          <a:lstStyle/>
          <a:p>
            <a:endParaRPr lang="en-US"/>
          </a:p>
        </p:txBody>
      </p:sp>
      <p:sp>
        <p:nvSpPr>
          <p:cNvPr id="10" name="TextBox 10"/>
          <p:cNvSpPr txBox="1"/>
          <p:nvPr/>
        </p:nvSpPr>
        <p:spPr>
          <a:xfrm>
            <a:off x="2365331" y="8710930"/>
            <a:ext cx="13557338" cy="547370"/>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Amiko"/>
                <a:ea typeface="Amiko"/>
                <a:cs typeface="Amiko"/>
                <a:sym typeface="Amiko"/>
              </a:rPr>
              <a:t>Images sourced from Canva and Science Photo Library</a:t>
            </a:r>
          </a:p>
        </p:txBody>
      </p:sp>
      <p:sp>
        <p:nvSpPr>
          <p:cNvPr id="11" name="TextBox 11"/>
          <p:cNvSpPr txBox="1"/>
          <p:nvPr/>
        </p:nvSpPr>
        <p:spPr>
          <a:xfrm>
            <a:off x="2365331" y="7588295"/>
            <a:ext cx="13557338" cy="821055"/>
          </a:xfrm>
          <a:prstGeom prst="rect">
            <a:avLst/>
          </a:prstGeom>
        </p:spPr>
        <p:txBody>
          <a:bodyPr lIns="0" tIns="0" rIns="0" bIns="0" rtlCol="0" anchor="t">
            <a:spAutoFit/>
          </a:bodyPr>
          <a:lstStyle/>
          <a:p>
            <a:pPr algn="ctr">
              <a:lnSpc>
                <a:spcPts val="6719"/>
              </a:lnSpc>
              <a:spcBef>
                <a:spcPct val="0"/>
              </a:spcBef>
            </a:pPr>
            <a:r>
              <a:rPr lang="en-US" sz="4800">
                <a:solidFill>
                  <a:srgbClr val="000000"/>
                </a:solidFill>
                <a:latin typeface="Amiko"/>
                <a:ea typeface="Amiko"/>
                <a:cs typeface="Amiko"/>
                <a:sym typeface="Amiko"/>
              </a:rPr>
              <a:t>Created by Lutherans For Life and Y4Life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5f6f9f-fb76-46b8-8c43-4a996ea00506">
      <Terms xmlns="http://schemas.microsoft.com/office/infopath/2007/PartnerControls"/>
    </lcf76f155ced4ddcb4097134ff3c332f>
    <TaxCatchAll xmlns="c237d68e-511b-4dfb-811f-8db59667d42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321F2A64AFF49488C67DDA387A4528D" ma:contentTypeVersion="17" ma:contentTypeDescription="Create a new document." ma:contentTypeScope="" ma:versionID="20705fd4827f55a9ab7581cf15b24446">
  <xsd:schema xmlns:xsd="http://www.w3.org/2001/XMLSchema" xmlns:xs="http://www.w3.org/2001/XMLSchema" xmlns:p="http://schemas.microsoft.com/office/2006/metadata/properties" xmlns:ns2="a85f6f9f-fb76-46b8-8c43-4a996ea00506" xmlns:ns3="c237d68e-511b-4dfb-811f-8db59667d42f" targetNamespace="http://schemas.microsoft.com/office/2006/metadata/properties" ma:root="true" ma:fieldsID="396ed267ea5935434a45f03bfc607d8c" ns2:_="" ns3:_="">
    <xsd:import namespace="a85f6f9f-fb76-46b8-8c43-4a996ea00506"/>
    <xsd:import namespace="c237d68e-511b-4dfb-811f-8db59667d42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5f6f9f-fb76-46b8-8c43-4a996ea005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c388855-48c6-4a2b-8b84-8533abf208e3" ma:termSetId="09814cd3-568e-fe90-9814-8d621ff8fb84" ma:anchorId="fba54fb3-c3e1-fe81-a776-ca4b69148c4d" ma:open="true" ma:isKeyword="false">
      <xsd:complexType>
        <xsd:sequence>
          <xsd:element ref="pc:Terms" minOccurs="0" maxOccurs="1"/>
        </xsd:sequence>
      </xsd:complex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37d68e-511b-4dfb-811f-8db59667d42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849fe51-1918-4b15-864d-80d5342b4bbf}" ma:internalName="TaxCatchAll" ma:showField="CatchAllData" ma:web="c237d68e-511b-4dfb-811f-8db59667d4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720C07-83B8-494C-9920-99338420451D}">
  <ds:schemaRefs>
    <ds:schemaRef ds:uri="a85f6f9f-fb76-46b8-8c43-4a996ea00506"/>
    <ds:schemaRef ds:uri="http://purl.org/dc/dcmitype/"/>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237d68e-511b-4dfb-811f-8db59667d42f"/>
    <ds:schemaRef ds:uri="http://purl.org/dc/terms/"/>
    <ds:schemaRef ds:uri="http://purl.org/dc/elements/1.1/"/>
  </ds:schemaRefs>
</ds:datastoreItem>
</file>

<file path=customXml/itemProps2.xml><?xml version="1.0" encoding="utf-8"?>
<ds:datastoreItem xmlns:ds="http://schemas.openxmlformats.org/officeDocument/2006/customXml" ds:itemID="{E7800AED-4954-463B-8536-36E70E0AF6D4}">
  <ds:schemaRefs>
    <ds:schemaRef ds:uri="http://schemas.microsoft.com/sharepoint/v3/contenttype/forms"/>
  </ds:schemaRefs>
</ds:datastoreItem>
</file>

<file path=customXml/itemProps3.xml><?xml version="1.0" encoding="utf-8"?>
<ds:datastoreItem xmlns:ds="http://schemas.openxmlformats.org/officeDocument/2006/customXml" ds:itemID="{71613328-9D58-45C9-92F7-3338DFFDD2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5f6f9f-fb76-46b8-8c43-4a996ea00506"/>
    <ds:schemaRef ds:uri="c237d68e-511b-4dfb-811f-8db59667d4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188</TotalTime>
  <Words>1434</Words>
  <Application>Microsoft Office PowerPoint</Application>
  <PresentationFormat>Custom</PresentationFormat>
  <Paragraphs>129</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Amiko</vt:lpstr>
      <vt:lpstr>Arial</vt:lpstr>
      <vt:lpstr>Londrina Solid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Owen's Mission Power Point - Younger Classes</dc:title>
  <dc:creator>Kirstin Genthner</dc:creator>
  <cp:lastModifiedBy>Kirstin Genthner</cp:lastModifiedBy>
  <cp:revision>2</cp:revision>
  <dcterms:created xsi:type="dcterms:W3CDTF">2006-08-16T00:00:00Z</dcterms:created>
  <dcterms:modified xsi:type="dcterms:W3CDTF">2025-02-19T12:58:10Z</dcterms:modified>
  <dc:identifier>DAGY7MnfCaE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0x010100F321F2A64AFF49488C67DDA387A4528D</vt:lpwstr>
  </property>
</Properties>
</file>